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handoutMasterIdLst>
    <p:handoutMasterId r:id="rId16"/>
  </p:handoutMasterIdLst>
  <p:sldIdLst>
    <p:sldId id="256" r:id="rId2"/>
    <p:sldId id="275" r:id="rId3"/>
    <p:sldId id="276" r:id="rId4"/>
    <p:sldId id="286" r:id="rId5"/>
    <p:sldId id="277" r:id="rId6"/>
    <p:sldId id="292" r:id="rId7"/>
    <p:sldId id="291" r:id="rId8"/>
    <p:sldId id="293" r:id="rId9"/>
    <p:sldId id="294" r:id="rId10"/>
    <p:sldId id="295" r:id="rId11"/>
    <p:sldId id="296" r:id="rId12"/>
    <p:sldId id="297" r:id="rId13"/>
    <p:sldId id="27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8FA3A4F-46B4-4238-B155-4BAAEF1719FE}">
          <p14:sldIdLst>
            <p14:sldId id="256"/>
            <p14:sldId id="275"/>
            <p14:sldId id="276"/>
            <p14:sldId id="286"/>
            <p14:sldId id="277"/>
            <p14:sldId id="292"/>
            <p14:sldId id="291"/>
            <p14:sldId id="293"/>
            <p14:sldId id="294"/>
            <p14:sldId id="295"/>
            <p14:sldId id="296"/>
            <p14:sldId id="297"/>
            <p14:sldId id="27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2BDC"/>
    <a:srgbClr val="4A5EE6"/>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26"/>
  </p:normalViewPr>
  <p:slideViewPr>
    <p:cSldViewPr snapToGrid="0">
      <p:cViewPr varScale="1">
        <p:scale>
          <a:sx n="91" d="100"/>
          <a:sy n="91" d="100"/>
        </p:scale>
        <p:origin x="322" y="77"/>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7/10/2022</a:t>
            </a:fld>
            <a:endParaRPr lang="en-US"/>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7/10/2022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7D3E5B-4BED-B24C-9674-6B6454D04561}" type="slidenum">
              <a:rPr lang="en-US" smtClean="0"/>
              <a:t>2</a:t>
            </a:fld>
            <a:endParaRPr lang="en-US"/>
          </a:p>
        </p:txBody>
      </p:sp>
    </p:spTree>
    <p:extLst>
      <p:ext uri="{BB962C8B-B14F-4D97-AF65-F5344CB8AC3E}">
        <p14:creationId xmlns:p14="http://schemas.microsoft.com/office/powerpoint/2010/main" val="3880612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7D3E5B-4BED-B24C-9674-6B6454D04561}" type="slidenum">
              <a:rPr lang="en-US" smtClean="0"/>
              <a:t>6</a:t>
            </a:fld>
            <a:endParaRPr lang="en-US"/>
          </a:p>
        </p:txBody>
      </p:sp>
    </p:spTree>
    <p:extLst>
      <p:ext uri="{BB962C8B-B14F-4D97-AF65-F5344CB8AC3E}">
        <p14:creationId xmlns:p14="http://schemas.microsoft.com/office/powerpoint/2010/main" val="35927885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7D3E5B-4BED-B24C-9674-6B6454D04561}" type="slidenum">
              <a:rPr lang="en-US" smtClean="0"/>
              <a:t>13</a:t>
            </a:fld>
            <a:endParaRPr lang="en-US"/>
          </a:p>
        </p:txBody>
      </p:sp>
    </p:spTree>
    <p:extLst>
      <p:ext uri="{BB962C8B-B14F-4D97-AF65-F5344CB8AC3E}">
        <p14:creationId xmlns:p14="http://schemas.microsoft.com/office/powerpoint/2010/main" val="23182809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p:spPr>
        <p:txBody>
          <a:bodyPr lIns="0" tIns="0" rIns="0" bIns="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p:spPr>
        <p:txBody>
          <a:bodyPr lIns="0" tIns="0" rIns="0" bIns="0" anchor="t">
            <a:noAutofit/>
          </a:bodyPr>
          <a:lstStyle>
            <a:lvl1pPr algn="l">
              <a:defRPr sz="4500" cap="all" baseline="0"/>
            </a:lvl1pPr>
          </a:lstStyle>
          <a:p>
            <a:r>
              <a:rPr lang="en-US" dirty="0"/>
              <a:t>CLICK TO EDIT MASTER 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p>
            <a:r>
              <a:rPr lang="en-US"/>
              <a:t>Presentation Title</a:t>
            </a:r>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2875107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p:spPr>
        <p:txBody>
          <a:bodyPr lIns="0" tIns="0" rIns="0" bIns="0" anchor="t">
            <a:noAutofit/>
          </a:bodyPr>
          <a:lstStyle>
            <a:lvl1pPr>
              <a:defRPr sz="3600" cap="all" baseline="0"/>
            </a:lvl1pPr>
          </a:lstStyle>
          <a:p>
            <a:r>
              <a:rPr lang="en-US" dirty="0"/>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1"/>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solidFill>
            <a:schemeClr val="accent1">
              <a:lumMod val="20000"/>
              <a:lumOff val="80000"/>
            </a:schemeClr>
          </a:solidFill>
        </p:spPr>
        <p:txBody>
          <a:bodyPr anchor="ctr">
            <a:noAutofit/>
          </a:bodyPr>
          <a:lstStyle>
            <a:lvl1pPr algn="ctr">
              <a:defRPr/>
            </a:lvl1pPr>
          </a:lstStyle>
          <a:p>
            <a:r>
              <a:rPr lang="en-US"/>
              <a:t>Click icon to add picture</a:t>
            </a:r>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7992005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1"/>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noFill/>
        </p:spPr>
        <p:txBody>
          <a:bodyPr anchor="ctr">
            <a:noAutofit/>
          </a:bodyPr>
          <a:lstStyle>
            <a:lvl1pPr algn="ctr">
              <a:defRPr sz="1600"/>
            </a:lvl1pPr>
          </a:lstStyle>
          <a:p>
            <a:r>
              <a:rPr lang="en-US"/>
              <a:t>Click icon to add picture</a:t>
            </a:r>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p:spPr>
        <p:txBody>
          <a:bodyPr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p:spPr>
        <p:txBody>
          <a:bodyPr lIns="0" tIns="0" r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1"/>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noFill/>
        </p:spPr>
        <p:txBody>
          <a:bodyPr anchor="ctr">
            <a:noAutofit/>
          </a:bodyPr>
          <a:lstStyle>
            <a:lvl1pPr algn="ctr">
              <a:defRPr sz="1600"/>
            </a:lvl1pPr>
          </a:lstStyle>
          <a:p>
            <a:r>
              <a:rPr lang="en-US"/>
              <a:t>Click icon to add picture</a:t>
            </a:r>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1"/>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noFill/>
        </p:spPr>
        <p:txBody>
          <a:bodyPr anchor="ctr">
            <a:noAutofit/>
          </a:bodyPr>
          <a:lstStyle>
            <a:lvl1pPr algn="ctr">
              <a:defRPr sz="1600"/>
            </a:lvl1pPr>
          </a:lstStyle>
          <a:p>
            <a:r>
              <a:rPr lang="en-US"/>
              <a:t>Click icon to add picture</a:t>
            </a:r>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p>
            <a:r>
              <a:rPr lang="en-US"/>
              <a:t>Presentation Title</a:t>
            </a:r>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435165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p:spPr>
        <p:txBody>
          <a:bodyPr lIns="0" tIns="0" rIns="0" bIns="0" anchor="t">
            <a:noAutofit/>
          </a:bodyPr>
          <a:lstStyle>
            <a:lvl1pPr>
              <a:defRPr sz="36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solidFill>
            <a:schemeClr val="accent1">
              <a:lumMod val="20000"/>
              <a:lumOff val="80000"/>
            </a:schemeClr>
          </a:solidFill>
        </p:spPr>
        <p:txBody>
          <a:bodyPr anchor="ctr"/>
          <a:lstStyle>
            <a:lvl1pPr algn="ctr">
              <a:defRPr/>
            </a:lvl1pPr>
          </a:lstStyle>
          <a:p>
            <a:r>
              <a:rPr lang="en-US"/>
              <a:t>Click icon to add picture</a:t>
            </a:r>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72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8305795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600" b="1" i="0" baseline="0">
                <a:solidFill>
                  <a:schemeClr val="tx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p:spPr>
        <p:txBody>
          <a:bodyPr lIns="0" tIns="0" rIns="0" bIns="0" anchor="t">
            <a:noAutofit/>
          </a:bodyPr>
          <a:lstStyle>
            <a:lvl1pPr marL="0" indent="0">
              <a:buNone/>
              <a:defRPr sz="1800" b="0" i="0">
                <a:solidFill>
                  <a:schemeClr val="tx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a:t>Presentation Title</a:t>
            </a:r>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2" y="654637"/>
            <a:ext cx="4834517" cy="2774361"/>
          </a:xfrm>
        </p:spPr>
        <p:txBody>
          <a:bodyPr lIns="0" tIns="0" rIns="0" bIns="0" anchor="b">
            <a:noAutofit/>
          </a:bodyPr>
          <a:lstStyle>
            <a:lvl1pPr>
              <a:defRPr sz="36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p>
            <a:r>
              <a:rPr lang="en-US"/>
              <a:t>Click icon to add picture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429000"/>
            <a:ext cx="4834517" cy="2774361"/>
          </a:xfrm>
        </p:spPr>
        <p:txBody>
          <a:bodyPr lIns="0" tIns="0" rIns="0" bIns="0">
            <a:noAutofit/>
          </a:bodyPr>
          <a:lstStyle>
            <a:lvl1pPr marL="0" indent="0">
              <a:buNone/>
              <a:defRPr sz="20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3347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847384" y="884981"/>
            <a:ext cx="10506416" cy="1128519"/>
          </a:xfrm>
        </p:spPr>
        <p:txBody>
          <a:bodyPr lIns="0" tIns="0" rIns="0" bIns="0" anchor="t">
            <a:noAutofit/>
          </a:bodyPr>
          <a:lstStyle>
            <a:lvl1pPr>
              <a:defRPr sz="3600" baseline="0">
                <a:solidFill>
                  <a:schemeClr val="tx1"/>
                </a:solidFill>
              </a:defRPr>
            </a:lvl1pPr>
          </a:lstStyle>
          <a:p>
            <a:r>
              <a:rPr lang="en-US" dirty="0"/>
              <a:t>CLICK TO EDIT MASTER TITLE STYLE</a:t>
            </a:r>
          </a:p>
        </p:txBody>
      </p:sp>
      <p:sp>
        <p:nvSpPr>
          <p:cNvPr id="9" name="Picture Placeholder 8">
            <a:extLst>
              <a:ext uri="{FF2B5EF4-FFF2-40B4-BE49-F238E27FC236}">
                <a16:creationId xmlns:a16="http://schemas.microsoft.com/office/drawing/2014/main" id="{6763DD79-6EE3-B8D8-0CBF-2151E3515904}"/>
              </a:ext>
            </a:extLst>
          </p:cNvPr>
          <p:cNvSpPr>
            <a:spLocks noGrp="1"/>
          </p:cNvSpPr>
          <p:nvPr>
            <p:ph type="pic" sz="quarter" idx="11"/>
          </p:nvPr>
        </p:nvSpPr>
        <p:spPr>
          <a:xfrm>
            <a:off x="846438" y="2090460"/>
            <a:ext cx="4729163" cy="3271838"/>
          </a:xfrm>
          <a:custGeom>
            <a:avLst/>
            <a:gdLst>
              <a:gd name="connsiteX0" fmla="*/ 0 w 4729163"/>
              <a:gd name="connsiteY0" fmla="*/ 0 h 3271838"/>
              <a:gd name="connsiteX1" fmla="*/ 4729163 w 4729163"/>
              <a:gd name="connsiteY1" fmla="*/ 0 h 3271838"/>
              <a:gd name="connsiteX2" fmla="*/ 4729163 w 4729163"/>
              <a:gd name="connsiteY2" fmla="*/ 1519113 h 3271838"/>
              <a:gd name="connsiteX3" fmla="*/ 4674888 w 4729163"/>
              <a:gd name="connsiteY3" fmla="*/ 1524585 h 3271838"/>
              <a:gd name="connsiteX4" fmla="*/ 4145679 w 4729163"/>
              <a:gd name="connsiteY4" fmla="*/ 2173901 h 3271838"/>
              <a:gd name="connsiteX5" fmla="*/ 4674888 w 4729163"/>
              <a:gd name="connsiteY5" fmla="*/ 2823218 h 3271838"/>
              <a:gd name="connsiteX6" fmla="*/ 4729163 w 4729163"/>
              <a:gd name="connsiteY6" fmla="*/ 2828689 h 3271838"/>
              <a:gd name="connsiteX7" fmla="*/ 4729163 w 4729163"/>
              <a:gd name="connsiteY7" fmla="*/ 3271838 h 3271838"/>
              <a:gd name="connsiteX8" fmla="*/ 0 w 4729163"/>
              <a:gd name="connsiteY8" fmla="*/ 3271838 h 327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9163" h="3271838">
                <a:moveTo>
                  <a:pt x="0" y="0"/>
                </a:moveTo>
                <a:lnTo>
                  <a:pt x="4729163" y="0"/>
                </a:lnTo>
                <a:lnTo>
                  <a:pt x="4729163" y="1519113"/>
                </a:lnTo>
                <a:lnTo>
                  <a:pt x="4674888" y="1524585"/>
                </a:lnTo>
                <a:cubicBezTo>
                  <a:pt x="4372869" y="1586387"/>
                  <a:pt x="4145679" y="1853613"/>
                  <a:pt x="4145679" y="2173901"/>
                </a:cubicBezTo>
                <a:cubicBezTo>
                  <a:pt x="4145679" y="2494190"/>
                  <a:pt x="4372869" y="2761416"/>
                  <a:pt x="4674888" y="2823218"/>
                </a:cubicBezTo>
                <a:lnTo>
                  <a:pt x="4729163" y="2828689"/>
                </a:lnTo>
                <a:lnTo>
                  <a:pt x="4729163" y="3271838"/>
                </a:lnTo>
                <a:lnTo>
                  <a:pt x="0" y="3271838"/>
                </a:lnTo>
                <a:close/>
              </a:path>
            </a:pathLst>
          </a:custGeom>
          <a:solidFill>
            <a:schemeClr val="accent1">
              <a:lumMod val="20000"/>
              <a:lumOff val="80000"/>
            </a:schemeClr>
          </a:solidFill>
        </p:spPr>
        <p:txBody>
          <a:bodyPr wrap="square" anchor="ctr">
            <a:noAutofit/>
          </a:bodyPr>
          <a:lstStyle>
            <a:lvl1pPr algn="ctr">
              <a:defRPr/>
            </a:lvl1pPr>
          </a:lstStyle>
          <a:p>
            <a:r>
              <a:rPr lang="en-US"/>
              <a:t>Click icon to add picture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978650" y="2087562"/>
            <a:ext cx="4375150" cy="3891067"/>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4992117" y="3601579"/>
            <a:ext cx="1325563" cy="1325563"/>
          </a:xfrm>
          <a:prstGeom prst="ellipse">
            <a:avLst/>
          </a:pr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endParaRPr>
          </a:p>
        </p:txBody>
      </p:sp>
      <p:sp>
        <p:nvSpPr>
          <p:cNvPr id="2" name="Footer Placeholder 1">
            <a:extLst>
              <a:ext uri="{FF2B5EF4-FFF2-40B4-BE49-F238E27FC236}">
                <a16:creationId xmlns:a16="http://schemas.microsoft.com/office/drawing/2014/main" id="{6CD6503F-0A61-068C-55A7-DCFF406FB31E}"/>
              </a:ext>
            </a:extLst>
          </p:cNvPr>
          <p:cNvSpPr>
            <a:spLocks noGrp="1"/>
          </p:cNvSpPr>
          <p:nvPr>
            <p:ph type="ftr" sz="quarter" idx="12"/>
          </p:nvPr>
        </p:nvSpPr>
        <p:spPr/>
        <p:txBody>
          <a:bodyPr/>
          <a:lstStyle/>
          <a:p>
            <a:r>
              <a:rPr lang="en-US"/>
              <a:t>Presentation Title</a:t>
            </a:r>
          </a:p>
        </p:txBody>
      </p:sp>
      <p:sp>
        <p:nvSpPr>
          <p:cNvPr id="5" name="Slide Number Placeholder 4">
            <a:extLst>
              <a:ext uri="{FF2B5EF4-FFF2-40B4-BE49-F238E27FC236}">
                <a16:creationId xmlns:a16="http://schemas.microsoft.com/office/drawing/2014/main" id="{CCAB612C-940F-4C41-D28D-9328F1524163}"/>
              </a:ext>
            </a:extLst>
          </p:cNvPr>
          <p:cNvSpPr>
            <a:spLocks noGrp="1"/>
          </p:cNvSpPr>
          <p:nvPr>
            <p:ph type="sldNum" sz="quarter" idx="13"/>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p:spPr>
        <p:txBody>
          <a:bodyPr lIns="0" tIns="0" rIns="0" bIns="0" anchor="b">
            <a:noAutofit/>
          </a:bodyPr>
          <a:lstStyle>
            <a:lvl1pPr>
              <a:defRPr sz="36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p:spPr>
        <p:txBody>
          <a:bodyPr lIns="0" tIns="0" rIns="0" bIns="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a:t>Presentation Title</a:t>
            </a:r>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3077806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3010694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84902"/>
            <a:ext cx="4567228" cy="1877976"/>
          </a:xfrm>
        </p:spPr>
        <p:txBody>
          <a:bodyPr lIns="0" tIns="0" rIns="0" bIns="0">
            <a:noAutofit/>
          </a:bodyPr>
          <a:lstStyle>
            <a:lvl1pPr>
              <a:defRPr sz="3600" baseline="0"/>
            </a:lvl1pPr>
          </a:lstStyle>
          <a:p>
            <a:r>
              <a:rPr lang="en-US" dirty="0"/>
              <a:t>CLICK TO EDIT MASTER TITLE STYLE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5572125" y="409576"/>
            <a:ext cx="5789913" cy="6067424"/>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reeform 5" descr="Man looking up at skyscrapers">
            <a:extLst>
              <a:ext uri="{FF2B5EF4-FFF2-40B4-BE49-F238E27FC236}">
                <a16:creationId xmlns:a16="http://schemas.microsoft.com/office/drawing/2014/main" id="{7BCB4311-6C5C-4FCF-5824-E1C8254AC360}"/>
              </a:ext>
            </a:extLst>
          </p:cNvPr>
          <p:cNvSpPr/>
          <p:nvPr userDrawn="1"/>
        </p:nvSpPr>
        <p:spPr>
          <a:xfrm rot="2329651">
            <a:off x="-532604" y="2895950"/>
            <a:ext cx="5658498" cy="5088743"/>
          </a:xfrm>
          <a:custGeom>
            <a:avLst/>
            <a:gdLst>
              <a:gd name="connsiteX0" fmla="*/ 1041364 w 5658498"/>
              <a:gd name="connsiteY0" fmla="*/ 660618 h 5088743"/>
              <a:gd name="connsiteX1" fmla="*/ 2881574 w 5658498"/>
              <a:gd name="connsiteY1" fmla="*/ 0 h 5088743"/>
              <a:gd name="connsiteX2" fmla="*/ 5644500 w 5658498"/>
              <a:gd name="connsiteY2" fmla="*/ 2032703 h 5088743"/>
              <a:gd name="connsiteX3" fmla="*/ 5658498 w 5658498"/>
              <a:gd name="connsiteY3" fmla="*/ 2087143 h 5088743"/>
              <a:gd name="connsiteX4" fmla="*/ 1928931 w 5658498"/>
              <a:gd name="connsiteY4" fmla="*/ 5088743 h 5088743"/>
              <a:gd name="connsiteX5" fmla="*/ 0 w 5658498"/>
              <a:gd name="connsiteY5" fmla="*/ 2691993 h 5088743"/>
              <a:gd name="connsiteX6" fmla="*/ 7450 w 5658498"/>
              <a:gd name="connsiteY6" fmla="*/ 2560795 h 5088743"/>
              <a:gd name="connsiteX7" fmla="*/ 1041364 w 5658498"/>
              <a:gd name="connsiteY7" fmla="*/ 660618 h 508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58498" h="5088743">
                <a:moveTo>
                  <a:pt x="1041364" y="660618"/>
                </a:moveTo>
                <a:cubicBezTo>
                  <a:pt x="1541443" y="247916"/>
                  <a:pt x="2182557" y="0"/>
                  <a:pt x="2881574" y="0"/>
                </a:cubicBezTo>
                <a:cubicBezTo>
                  <a:pt x="4179749" y="0"/>
                  <a:pt x="5278215" y="855058"/>
                  <a:pt x="5644500" y="2032703"/>
                </a:cubicBezTo>
                <a:lnTo>
                  <a:pt x="5658498" y="2087143"/>
                </a:lnTo>
                <a:lnTo>
                  <a:pt x="1928931" y="5088743"/>
                </a:lnTo>
                <a:lnTo>
                  <a:pt x="0" y="2691993"/>
                </a:lnTo>
                <a:lnTo>
                  <a:pt x="7450" y="2560795"/>
                </a:lnTo>
                <a:cubicBezTo>
                  <a:pt x="94683" y="1797754"/>
                  <a:pt x="478776" y="1124908"/>
                  <a:pt x="1041364" y="660618"/>
                </a:cubicBezTo>
                <a:close/>
              </a:path>
            </a:pathLst>
          </a:custGeom>
          <a:blipFill dpi="0" rotWithShape="1">
            <a:blip r:embed="rId2" cstate="print">
              <a:extLst>
                <a:ext uri="{BEBA8EAE-BF5A-486C-A8C5-ECC9F3942E4B}">
                  <a14:imgProps xmlns:a14="http://schemas.microsoft.com/office/drawing/2010/main">
                    <a14:imgLayer r:embed="rId3">
                      <a14:imgEffect>
                        <a14:saturation sat="0"/>
                      </a14:imgEffect>
                      <a14:imgEffect>
                        <a14:brightnessContrast bright="8000" contrast="-25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Oval 4">
            <a:extLst>
              <a:ext uri="{FF2B5EF4-FFF2-40B4-BE49-F238E27FC236}">
                <a16:creationId xmlns:a16="http://schemas.microsoft.com/office/drawing/2014/main" id="{3B5704EA-7A65-5CC2-D428-F28396B06208}"/>
              </a:ext>
            </a:extLst>
          </p:cNvPr>
          <p:cNvSpPr/>
          <p:nvPr userDrawn="1"/>
        </p:nvSpPr>
        <p:spPr>
          <a:xfrm>
            <a:off x="356461" y="2238899"/>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3840231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849880" y="1781357"/>
            <a:ext cx="5157787"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49880" y="2605269"/>
            <a:ext cx="5157787"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6182292" y="1781357"/>
            <a:ext cx="5183188"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182292" y="2605269"/>
            <a:ext cx="5183188"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2EEB52FD-12DF-7F90-E06C-0C83CEB26F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4062460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p:spPr>
        <p:txBody>
          <a:bodyPr lIns="0" tIns="0" rIns="0" bIns="0" anchor="t">
            <a:noAutofit/>
          </a:bodyPr>
          <a:lstStyle>
            <a:lvl1pPr>
              <a:lnSpc>
                <a:spcPct val="100000"/>
              </a:lnSpc>
              <a:defRPr sz="3000" b="0" i="0" spc="0" baseline="0">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p:spPr>
        <p:txBody>
          <a:bodyPr lIns="0" tIns="0" rIns="0" bIns="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1476947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a:t>Presentation Title</a:t>
            </a:r>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a:p>
        </p:txBody>
      </p:sp>
    </p:spTree>
    <p:extLst>
      <p:ext uri="{BB962C8B-B14F-4D97-AF65-F5344CB8AC3E}">
        <p14:creationId xmlns:p14="http://schemas.microsoft.com/office/powerpoint/2010/main" val="3154419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a:t>Presentation Title</a:t>
            </a:r>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2"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52" r:id="rId5"/>
    <p:sldLayoutId id="2147483665" r:id="rId6"/>
    <p:sldLayoutId id="2147483653" r:id="rId7"/>
    <p:sldLayoutId id="2147483654" r:id="rId8"/>
    <p:sldLayoutId id="2147483658" r:id="rId9"/>
    <p:sldLayoutId id="2147483655" r:id="rId10"/>
    <p:sldLayoutId id="2147483656" r:id="rId11"/>
    <p:sldLayoutId id="2147483657" r:id="rId12"/>
    <p:sldLayoutId id="2147483664" r:id="rId13"/>
    <p:sldLayoutId id="2147483663" r:id="rId14"/>
  </p:sldLayoutIdLs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7.wdp"/><Relationship Id="rId5" Type="http://schemas.openxmlformats.org/officeDocument/2006/relationships/image" Target="../media/image7.png"/><Relationship Id="rId4" Type="http://schemas.microsoft.com/office/2007/relationships/hdphoto" Target="../media/hdphoto6.wdp"/></Relationships>
</file>

<file path=ppt/slides/_rels/slide3.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microsoft.com/office/2007/relationships/hdphoto" Target="../media/hdphoto7.wdp"/><Relationship Id="rId5" Type="http://schemas.openxmlformats.org/officeDocument/2006/relationships/image" Target="../media/image7.png"/><Relationship Id="rId4" Type="http://schemas.microsoft.com/office/2007/relationships/hdphoto" Target="../media/hdphoto6.wdp"/></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228BAE-048B-681E-DD8D-BD96B22560E0}"/>
              </a:ext>
            </a:extLst>
          </p:cNvPr>
          <p:cNvSpPr>
            <a:spLocks noGrp="1"/>
          </p:cNvSpPr>
          <p:nvPr>
            <p:ph type="ctrTitle"/>
          </p:nvPr>
        </p:nvSpPr>
        <p:spPr>
          <a:xfrm>
            <a:off x="749657" y="2886658"/>
            <a:ext cx="6226593" cy="2722441"/>
          </a:xfrm>
        </p:spPr>
        <p:txBody>
          <a:bodyPr/>
          <a:lstStyle/>
          <a:p>
            <a:r>
              <a:rPr lang="en-US"/>
              <a:t>Pakistan’s Largest </a:t>
            </a:r>
            <a:br>
              <a:rPr lang="en-US"/>
            </a:br>
            <a:r>
              <a:rPr lang="en-US"/>
              <a:t>E-Commerce</a:t>
            </a:r>
            <a:br>
              <a:rPr lang="en-US"/>
            </a:br>
            <a:r>
              <a:rPr lang="en-US" err="1"/>
              <a:t>dataSet</a:t>
            </a:r>
            <a:endParaRPr lang="en-US"/>
          </a:p>
        </p:txBody>
      </p:sp>
      <p:sp>
        <p:nvSpPr>
          <p:cNvPr id="7" name="Subtitle 6">
            <a:extLst>
              <a:ext uri="{FF2B5EF4-FFF2-40B4-BE49-F238E27FC236}">
                <a16:creationId xmlns:a16="http://schemas.microsoft.com/office/drawing/2014/main" id="{3AFD8D3D-82CB-EA16-814E-A3FED8BBF39B}"/>
              </a:ext>
            </a:extLst>
          </p:cNvPr>
          <p:cNvSpPr>
            <a:spLocks noGrp="1"/>
          </p:cNvSpPr>
          <p:nvPr>
            <p:ph type="subTitle" idx="1"/>
          </p:nvPr>
        </p:nvSpPr>
        <p:spPr>
          <a:xfrm>
            <a:off x="749657" y="977702"/>
            <a:ext cx="3503562" cy="726417"/>
          </a:xfrm>
        </p:spPr>
        <p:txBody>
          <a:bodyPr/>
          <a:lstStyle/>
          <a:p>
            <a:r>
              <a:rPr lang="en-US" sz="2800" err="1"/>
              <a:t>Dhimas</a:t>
            </a:r>
            <a:r>
              <a:rPr lang="en-US" sz="2800"/>
              <a:t> K Panji</a:t>
            </a:r>
          </a:p>
        </p:txBody>
      </p:sp>
      <p:sp>
        <p:nvSpPr>
          <p:cNvPr id="4" name="Subtitle 6">
            <a:extLst>
              <a:ext uri="{FF2B5EF4-FFF2-40B4-BE49-F238E27FC236}">
                <a16:creationId xmlns:a16="http://schemas.microsoft.com/office/drawing/2014/main" id="{AFDAE06E-9EAF-462E-9673-6DFF2D6E1B50}"/>
              </a:ext>
            </a:extLst>
          </p:cNvPr>
          <p:cNvSpPr txBox="1">
            <a:spLocks/>
          </p:cNvSpPr>
          <p:nvPr/>
        </p:nvSpPr>
        <p:spPr>
          <a:xfrm>
            <a:off x="749657" y="2012299"/>
            <a:ext cx="5205129" cy="726417"/>
          </a:xfrm>
          <a:prstGeom prst="rect">
            <a:avLst/>
          </a:prstGeom>
        </p:spPr>
        <p:txBody>
          <a:bodyPr vert="horz" lIns="0" tIns="0" rIns="0" bIns="0" rtlCol="0">
            <a:noAutofit/>
          </a:bodyPr>
          <a:lstStyle>
            <a:lvl1pPr marL="0" indent="0" algn="l" defTabSz="914400" rtl="0" eaLnBrk="1" latinLnBrk="0" hangingPunct="1">
              <a:lnSpc>
                <a:spcPct val="150000"/>
              </a:lnSpc>
              <a:spcBef>
                <a:spcPts val="1000"/>
              </a:spcBef>
              <a:buFontTx/>
              <a:buNone/>
              <a:defRPr sz="2400" b="0" i="0" kern="1200" cap="all" spc="300" baseline="0">
                <a:solidFill>
                  <a:schemeClr val="tx1"/>
                </a:solidFill>
                <a:latin typeface="+mn-lt"/>
                <a:ea typeface="+mn-ea"/>
                <a:cs typeface="+mn-cs"/>
              </a:defRPr>
            </a:lvl1pPr>
            <a:lvl2pPr marL="457200" indent="0" algn="ctr"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2pPr>
            <a:lvl3pPr marL="914400" indent="0" algn="ctr"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3pPr>
            <a:lvl4pPr marL="1371600" indent="0" algn="ctr" defTabSz="914400" rtl="0" eaLnBrk="1" latinLnBrk="0" hangingPunct="1">
              <a:lnSpc>
                <a:spcPct val="150000"/>
              </a:lnSpc>
              <a:spcBef>
                <a:spcPts val="500"/>
              </a:spcBef>
              <a:buFontTx/>
              <a:buNone/>
              <a:defRPr sz="1600" b="0" i="0" kern="1200">
                <a:solidFill>
                  <a:schemeClr val="tx1"/>
                </a:solidFill>
                <a:latin typeface="Avenir Next LT Pro" panose="020B0504020202020204" pitchFamily="34" charset="77"/>
                <a:ea typeface="+mn-ea"/>
                <a:cs typeface="+mn-cs"/>
              </a:defRPr>
            </a:lvl4pPr>
            <a:lvl5pPr marL="1828800" indent="0" algn="ctr" defTabSz="914400" rtl="0" eaLnBrk="1" latinLnBrk="0" hangingPunct="1">
              <a:lnSpc>
                <a:spcPct val="150000"/>
              </a:lnSpc>
              <a:spcBef>
                <a:spcPts val="500"/>
              </a:spcBef>
              <a:buFontTx/>
              <a:buNone/>
              <a:defRPr sz="1600" b="0" i="0" kern="1200">
                <a:solidFill>
                  <a:schemeClr val="tx1"/>
                </a:solidFill>
                <a:latin typeface="Avenir Next LT Pro" panose="020B0504020202020204" pitchFamily="34" charset="77"/>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800" b="1"/>
              <a:t>Capstone Project</a:t>
            </a: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D1DF2-812A-4768-B98E-44E01435F6BC}"/>
              </a:ext>
            </a:extLst>
          </p:cNvPr>
          <p:cNvSpPr>
            <a:spLocks noGrp="1"/>
          </p:cNvSpPr>
          <p:nvPr>
            <p:ph type="title"/>
          </p:nvPr>
        </p:nvSpPr>
        <p:spPr>
          <a:xfrm>
            <a:off x="853898" y="96125"/>
            <a:ext cx="10122632" cy="652054"/>
          </a:xfrm>
        </p:spPr>
        <p:txBody>
          <a:bodyPr/>
          <a:lstStyle/>
          <a:p>
            <a:r>
              <a:rPr lang="fi-FI" sz="2200" b="1">
                <a:solidFill>
                  <a:schemeClr val="tx1">
                    <a:lumMod val="50000"/>
                  </a:schemeClr>
                </a:solidFill>
                <a:effectLst/>
                <a:latin typeface="Consolas" panose="020B0609020204030204" pitchFamily="49" charset="0"/>
              </a:rPr>
              <a:t>Jumlah status order dari </a:t>
            </a:r>
            <a:r>
              <a:rPr lang="en-ID" sz="2200" b="1">
                <a:solidFill>
                  <a:schemeClr val="tx1">
                    <a:lumMod val="50000"/>
                  </a:schemeClr>
                </a:solidFill>
                <a:effectLst/>
                <a:latin typeface="Consolas" panose="020B0609020204030204" pitchFamily="49" charset="0"/>
              </a:rPr>
              <a:t>Maret 2016 - Agustus 2018</a:t>
            </a:r>
            <a:endParaRPr lang="en-ID"/>
          </a:p>
        </p:txBody>
      </p:sp>
      <p:pic>
        <p:nvPicPr>
          <p:cNvPr id="7" name="Content Placeholder 6">
            <a:extLst>
              <a:ext uri="{FF2B5EF4-FFF2-40B4-BE49-F238E27FC236}">
                <a16:creationId xmlns:a16="http://schemas.microsoft.com/office/drawing/2014/main" id="{F3B45C8F-74D8-44AE-9481-1E33E153371D}"/>
              </a:ext>
            </a:extLst>
          </p:cNvPr>
          <p:cNvPicPr>
            <a:picLocks noGrp="1" noChangeAspect="1"/>
          </p:cNvPicPr>
          <p:nvPr>
            <p:ph sz="half" idx="2"/>
          </p:nvPr>
        </p:nvPicPr>
        <p:blipFill>
          <a:blip r:embed="rId2"/>
          <a:stretch>
            <a:fillRect/>
          </a:stretch>
        </p:blipFill>
        <p:spPr>
          <a:xfrm>
            <a:off x="853898" y="1374783"/>
            <a:ext cx="10125075" cy="3331441"/>
          </a:xfrm>
        </p:spPr>
      </p:pic>
      <p:sp>
        <p:nvSpPr>
          <p:cNvPr id="4" name="Footer Placeholder 3">
            <a:extLst>
              <a:ext uri="{FF2B5EF4-FFF2-40B4-BE49-F238E27FC236}">
                <a16:creationId xmlns:a16="http://schemas.microsoft.com/office/drawing/2014/main" id="{9B7391DD-40E0-4EC6-AE39-D25D16126AFD}"/>
              </a:ext>
            </a:extLst>
          </p:cNvPr>
          <p:cNvSpPr>
            <a:spLocks noGrp="1"/>
          </p:cNvSpPr>
          <p:nvPr>
            <p:ph type="ftr" sz="quarter" idx="10"/>
          </p:nvPr>
        </p:nvSpPr>
        <p:spPr/>
        <p:txBody>
          <a:bodyPr/>
          <a:lstStyle/>
          <a:p>
            <a:r>
              <a:rPr lang="en-US"/>
              <a:t>Pakistan’s Largest E-Commerce dataSet</a:t>
            </a:r>
          </a:p>
        </p:txBody>
      </p:sp>
      <p:sp>
        <p:nvSpPr>
          <p:cNvPr id="5" name="Slide Number Placeholder 4">
            <a:extLst>
              <a:ext uri="{FF2B5EF4-FFF2-40B4-BE49-F238E27FC236}">
                <a16:creationId xmlns:a16="http://schemas.microsoft.com/office/drawing/2014/main" id="{313B2FFB-671E-4FD9-914A-C5BFEBE66DD0}"/>
              </a:ext>
            </a:extLst>
          </p:cNvPr>
          <p:cNvSpPr>
            <a:spLocks noGrp="1"/>
          </p:cNvSpPr>
          <p:nvPr>
            <p:ph type="sldNum" sz="quarter" idx="11"/>
          </p:nvPr>
        </p:nvSpPr>
        <p:spPr/>
        <p:txBody>
          <a:bodyPr/>
          <a:lstStyle/>
          <a:p>
            <a:fld id="{09A01C0A-2BB6-49E7-91A3-DCB9F9F59583}" type="slidenum">
              <a:rPr lang="en-US" smtClean="0"/>
              <a:pPr/>
              <a:t>10</a:t>
            </a:fld>
            <a:endParaRPr lang="en-US"/>
          </a:p>
        </p:txBody>
      </p:sp>
      <p:graphicFrame>
        <p:nvGraphicFramePr>
          <p:cNvPr id="10" name="Table 9">
            <a:extLst>
              <a:ext uri="{FF2B5EF4-FFF2-40B4-BE49-F238E27FC236}">
                <a16:creationId xmlns:a16="http://schemas.microsoft.com/office/drawing/2014/main" id="{275D0831-0A72-4DB9-B0C7-058FEFF5B881}"/>
              </a:ext>
            </a:extLst>
          </p:cNvPr>
          <p:cNvGraphicFramePr>
            <a:graphicFrameLocks noGrp="1"/>
          </p:cNvGraphicFramePr>
          <p:nvPr>
            <p:extLst>
              <p:ext uri="{D42A27DB-BD31-4B8C-83A1-F6EECF244321}">
                <p14:modId xmlns:p14="http://schemas.microsoft.com/office/powerpoint/2010/main" val="3003045243"/>
              </p:ext>
            </p:extLst>
          </p:nvPr>
        </p:nvGraphicFramePr>
        <p:xfrm>
          <a:off x="1549807" y="4968867"/>
          <a:ext cx="3508753" cy="1322200"/>
        </p:xfrm>
        <a:graphic>
          <a:graphicData uri="http://schemas.openxmlformats.org/drawingml/2006/table">
            <a:tbl>
              <a:tblPr>
                <a:tableStyleId>{5C22544A-7EE6-4342-B048-85BDC9FD1C3A}</a:tableStyleId>
              </a:tblPr>
              <a:tblGrid>
                <a:gridCol w="1868567">
                  <a:extLst>
                    <a:ext uri="{9D8B030D-6E8A-4147-A177-3AD203B41FA5}">
                      <a16:colId xmlns:a16="http://schemas.microsoft.com/office/drawing/2014/main" val="3114897658"/>
                    </a:ext>
                  </a:extLst>
                </a:gridCol>
                <a:gridCol w="1640186">
                  <a:extLst>
                    <a:ext uri="{9D8B030D-6E8A-4147-A177-3AD203B41FA5}">
                      <a16:colId xmlns:a16="http://schemas.microsoft.com/office/drawing/2014/main" val="3678098833"/>
                    </a:ext>
                  </a:extLst>
                </a:gridCol>
              </a:tblGrid>
              <a:tr h="244852">
                <a:tc gridSpan="2">
                  <a:txBody>
                    <a:bodyPr/>
                    <a:lstStyle/>
                    <a:p>
                      <a:pPr algn="ctr" fontAlgn="ctr"/>
                      <a:r>
                        <a:rPr lang="en-ID" sz="1100" u="none" strike="noStrike">
                          <a:effectLst/>
                        </a:rPr>
                        <a:t>Kategori Produk Canceled</a:t>
                      </a:r>
                      <a:endParaRPr lang="en-ID" sz="1100" b="0" i="0" u="none" strike="noStrike">
                        <a:solidFill>
                          <a:srgbClr val="000000"/>
                        </a:solidFill>
                        <a:effectLst/>
                        <a:latin typeface="Segoe UI" panose="020B0502040204020203" pitchFamily="34" charset="0"/>
                      </a:endParaRPr>
                    </a:p>
                  </a:txBody>
                  <a:tcPr marL="7620" marR="7620" marT="7620" marB="0" anchor="ctr">
                    <a:solidFill>
                      <a:schemeClr val="accent1">
                        <a:lumMod val="75000"/>
                      </a:schemeClr>
                    </a:solidFill>
                  </a:tcPr>
                </a:tc>
                <a:tc hMerge="1">
                  <a:txBody>
                    <a:bodyPr/>
                    <a:lstStyle/>
                    <a:p>
                      <a:endParaRPr lang="en-ID"/>
                    </a:p>
                  </a:txBody>
                  <a:tcPr/>
                </a:tc>
                <a:extLst>
                  <a:ext uri="{0D108BD9-81ED-4DB2-BD59-A6C34878D82A}">
                    <a16:rowId xmlns:a16="http://schemas.microsoft.com/office/drawing/2014/main" val="2604553045"/>
                  </a:ext>
                </a:extLst>
              </a:tr>
              <a:tr h="254646">
                <a:tc>
                  <a:txBody>
                    <a:bodyPr/>
                    <a:lstStyle/>
                    <a:p>
                      <a:pPr algn="l" fontAlgn="ctr"/>
                      <a:r>
                        <a:rPr lang="en-ID" sz="1100" u="none" strike="noStrike">
                          <a:effectLst/>
                        </a:rPr>
                        <a:t>Category Name</a:t>
                      </a:r>
                      <a:endParaRPr lang="en-ID" sz="1100" b="0" i="0" u="none" strike="noStrike">
                        <a:solidFill>
                          <a:srgbClr val="000000"/>
                        </a:solidFill>
                        <a:effectLst/>
                        <a:latin typeface="Segoe UI" panose="020B0502040204020203" pitchFamily="34" charset="0"/>
                      </a:endParaRPr>
                    </a:p>
                  </a:txBody>
                  <a:tcPr marL="7620" marR="7620" marT="7620" marB="0" anchor="ctr">
                    <a:solidFill>
                      <a:schemeClr val="accent1">
                        <a:lumMod val="75000"/>
                      </a:schemeClr>
                    </a:solidFill>
                  </a:tcPr>
                </a:tc>
                <a:tc>
                  <a:txBody>
                    <a:bodyPr/>
                    <a:lstStyle/>
                    <a:p>
                      <a:pPr algn="r" fontAlgn="ctr"/>
                      <a:r>
                        <a:rPr lang="en-ID" sz="1100" u="none" strike="noStrike">
                          <a:effectLst/>
                        </a:rPr>
                        <a:t>Total Transaksi</a:t>
                      </a:r>
                      <a:endParaRPr lang="en-ID" sz="1100" b="0" i="0" u="none" strike="noStrike">
                        <a:solidFill>
                          <a:srgbClr val="000000"/>
                        </a:solidFill>
                        <a:effectLst/>
                        <a:latin typeface="Segoe UI" panose="020B0502040204020203" pitchFamily="34" charset="0"/>
                      </a:endParaRPr>
                    </a:p>
                  </a:txBody>
                  <a:tcPr marL="7620" marR="7620" marT="7620" marB="0" anchor="ctr">
                    <a:solidFill>
                      <a:schemeClr val="accent1">
                        <a:lumMod val="75000"/>
                      </a:schemeClr>
                    </a:solidFill>
                  </a:tcPr>
                </a:tc>
                <a:extLst>
                  <a:ext uri="{0D108BD9-81ED-4DB2-BD59-A6C34878D82A}">
                    <a16:rowId xmlns:a16="http://schemas.microsoft.com/office/drawing/2014/main" val="3770468727"/>
                  </a:ext>
                </a:extLst>
              </a:tr>
              <a:tr h="274234">
                <a:tc>
                  <a:txBody>
                    <a:bodyPr/>
                    <a:lstStyle/>
                    <a:p>
                      <a:pPr algn="l" fontAlgn="ctr"/>
                      <a:r>
                        <a:rPr lang="en-ID" sz="1000" u="none" strike="noStrike">
                          <a:effectLst/>
                        </a:rPr>
                        <a:t>Mobiles &amp; Tablets</a:t>
                      </a:r>
                      <a:endParaRPr lang="en-ID" sz="1000" b="0" i="0" u="none" strike="noStrike">
                        <a:solidFill>
                          <a:srgbClr val="000000"/>
                        </a:solidFill>
                        <a:effectLst/>
                        <a:latin typeface="Segoe UI" panose="020B0502040204020203" pitchFamily="34" charset="0"/>
                      </a:endParaRPr>
                    </a:p>
                  </a:txBody>
                  <a:tcPr marL="7620" marR="7620" marT="7620" marB="0" anchor="ctr"/>
                </a:tc>
                <a:tc>
                  <a:txBody>
                    <a:bodyPr/>
                    <a:lstStyle/>
                    <a:p>
                      <a:pPr algn="r" fontAlgn="ctr"/>
                      <a:r>
                        <a:rPr lang="en-ID" sz="1000" u="none" strike="noStrike">
                          <a:effectLst/>
                        </a:rPr>
                        <a:t>53715</a:t>
                      </a:r>
                      <a:endParaRPr lang="en-ID" sz="1000" b="0" i="0" u="none" strike="noStrike">
                        <a:solidFill>
                          <a:srgbClr val="000000"/>
                        </a:solidFill>
                        <a:effectLst/>
                        <a:latin typeface="Segoe UI" panose="020B0502040204020203" pitchFamily="34" charset="0"/>
                      </a:endParaRPr>
                    </a:p>
                  </a:txBody>
                  <a:tcPr marL="7620" marR="7620" marT="30480" marB="30480" anchor="ctr"/>
                </a:tc>
                <a:extLst>
                  <a:ext uri="{0D108BD9-81ED-4DB2-BD59-A6C34878D82A}">
                    <a16:rowId xmlns:a16="http://schemas.microsoft.com/office/drawing/2014/main" val="1647287917"/>
                  </a:ext>
                </a:extLst>
              </a:tr>
              <a:tr h="274234">
                <a:tc>
                  <a:txBody>
                    <a:bodyPr/>
                    <a:lstStyle/>
                    <a:p>
                      <a:pPr algn="l" fontAlgn="ctr"/>
                      <a:r>
                        <a:rPr lang="en-ID" sz="1000" u="none" strike="noStrike">
                          <a:effectLst/>
                        </a:rPr>
                        <a:t>Men's Fashion</a:t>
                      </a:r>
                      <a:endParaRPr lang="en-ID" sz="1000" b="0" i="0" u="none" strike="noStrike">
                        <a:solidFill>
                          <a:srgbClr val="000000"/>
                        </a:solidFill>
                        <a:effectLst/>
                        <a:latin typeface="Segoe UI" panose="020B0502040204020203" pitchFamily="34" charset="0"/>
                      </a:endParaRPr>
                    </a:p>
                  </a:txBody>
                  <a:tcPr marL="7620" marR="7620" marT="7620" marB="0" anchor="ctr"/>
                </a:tc>
                <a:tc>
                  <a:txBody>
                    <a:bodyPr/>
                    <a:lstStyle/>
                    <a:p>
                      <a:pPr algn="r" fontAlgn="ctr"/>
                      <a:r>
                        <a:rPr lang="en-ID" sz="1000" u="none" strike="noStrike">
                          <a:effectLst/>
                        </a:rPr>
                        <a:t>22024</a:t>
                      </a:r>
                      <a:endParaRPr lang="en-ID" sz="1000" b="0" i="0" u="none" strike="noStrike">
                        <a:solidFill>
                          <a:srgbClr val="000000"/>
                        </a:solidFill>
                        <a:effectLst/>
                        <a:latin typeface="Segoe UI" panose="020B0502040204020203" pitchFamily="34" charset="0"/>
                      </a:endParaRPr>
                    </a:p>
                  </a:txBody>
                  <a:tcPr marL="7620" marR="7620" marT="30480" marB="30480" anchor="ctr"/>
                </a:tc>
                <a:extLst>
                  <a:ext uri="{0D108BD9-81ED-4DB2-BD59-A6C34878D82A}">
                    <a16:rowId xmlns:a16="http://schemas.microsoft.com/office/drawing/2014/main" val="572914173"/>
                  </a:ext>
                </a:extLst>
              </a:tr>
              <a:tr h="274234">
                <a:tc>
                  <a:txBody>
                    <a:bodyPr/>
                    <a:lstStyle/>
                    <a:p>
                      <a:pPr algn="l" fontAlgn="ctr"/>
                      <a:r>
                        <a:rPr lang="en-ID" sz="1000" u="none" strike="noStrike">
                          <a:effectLst/>
                        </a:rPr>
                        <a:t>Appliances</a:t>
                      </a:r>
                      <a:endParaRPr lang="en-ID" sz="1000" b="0" i="0" u="none" strike="noStrike">
                        <a:solidFill>
                          <a:srgbClr val="000000"/>
                        </a:solidFill>
                        <a:effectLst/>
                        <a:latin typeface="Segoe UI" panose="020B0502040204020203" pitchFamily="34" charset="0"/>
                      </a:endParaRPr>
                    </a:p>
                  </a:txBody>
                  <a:tcPr marL="7620" marR="7620" marT="7620" marB="0" anchor="ctr"/>
                </a:tc>
                <a:tc>
                  <a:txBody>
                    <a:bodyPr/>
                    <a:lstStyle/>
                    <a:p>
                      <a:pPr algn="r" fontAlgn="ctr"/>
                      <a:r>
                        <a:rPr lang="en-ID" sz="1000" u="none" strike="noStrike">
                          <a:effectLst/>
                        </a:rPr>
                        <a:t>21628</a:t>
                      </a:r>
                      <a:endParaRPr lang="en-ID" sz="1000" b="0" i="0" u="none" strike="noStrike">
                        <a:solidFill>
                          <a:srgbClr val="000000"/>
                        </a:solidFill>
                        <a:effectLst/>
                        <a:latin typeface="Segoe UI" panose="020B0502040204020203" pitchFamily="34" charset="0"/>
                      </a:endParaRPr>
                    </a:p>
                  </a:txBody>
                  <a:tcPr marL="7620" marR="7620" marT="30480" marB="30480" anchor="ctr"/>
                </a:tc>
                <a:extLst>
                  <a:ext uri="{0D108BD9-81ED-4DB2-BD59-A6C34878D82A}">
                    <a16:rowId xmlns:a16="http://schemas.microsoft.com/office/drawing/2014/main" val="158383289"/>
                  </a:ext>
                </a:extLst>
              </a:tr>
            </a:tbl>
          </a:graphicData>
        </a:graphic>
      </p:graphicFrame>
      <p:graphicFrame>
        <p:nvGraphicFramePr>
          <p:cNvPr id="11" name="Table 10">
            <a:extLst>
              <a:ext uri="{FF2B5EF4-FFF2-40B4-BE49-F238E27FC236}">
                <a16:creationId xmlns:a16="http://schemas.microsoft.com/office/drawing/2014/main" id="{2FF274E1-6069-42C7-B12D-5FCD3E0C2BD4}"/>
              </a:ext>
            </a:extLst>
          </p:cNvPr>
          <p:cNvGraphicFramePr>
            <a:graphicFrameLocks noGrp="1"/>
          </p:cNvGraphicFramePr>
          <p:nvPr>
            <p:extLst>
              <p:ext uri="{D42A27DB-BD31-4B8C-83A1-F6EECF244321}">
                <p14:modId xmlns:p14="http://schemas.microsoft.com/office/powerpoint/2010/main" val="639759142"/>
              </p:ext>
            </p:extLst>
          </p:nvPr>
        </p:nvGraphicFramePr>
        <p:xfrm>
          <a:off x="5532862" y="4968867"/>
          <a:ext cx="3183299" cy="1322202"/>
        </p:xfrm>
        <a:graphic>
          <a:graphicData uri="http://schemas.openxmlformats.org/drawingml/2006/table">
            <a:tbl>
              <a:tblPr>
                <a:tableStyleId>{5C22544A-7EE6-4342-B048-85BDC9FD1C3A}</a:tableStyleId>
              </a:tblPr>
              <a:tblGrid>
                <a:gridCol w="1695248">
                  <a:extLst>
                    <a:ext uri="{9D8B030D-6E8A-4147-A177-3AD203B41FA5}">
                      <a16:colId xmlns:a16="http://schemas.microsoft.com/office/drawing/2014/main" val="2336724885"/>
                    </a:ext>
                  </a:extLst>
                </a:gridCol>
                <a:gridCol w="1488051">
                  <a:extLst>
                    <a:ext uri="{9D8B030D-6E8A-4147-A177-3AD203B41FA5}">
                      <a16:colId xmlns:a16="http://schemas.microsoft.com/office/drawing/2014/main" val="4038531437"/>
                    </a:ext>
                  </a:extLst>
                </a:gridCol>
              </a:tblGrid>
              <a:tr h="270231">
                <a:tc gridSpan="2">
                  <a:txBody>
                    <a:bodyPr/>
                    <a:lstStyle/>
                    <a:p>
                      <a:pPr algn="ctr" fontAlgn="ctr"/>
                      <a:r>
                        <a:rPr lang="en-ID" sz="1100" u="none" strike="noStrike">
                          <a:effectLst/>
                        </a:rPr>
                        <a:t>Payment Method Canceled</a:t>
                      </a:r>
                      <a:endParaRPr lang="en-ID" sz="1100" b="0" i="0" u="none" strike="noStrike">
                        <a:solidFill>
                          <a:srgbClr val="000000"/>
                        </a:solidFill>
                        <a:effectLst/>
                        <a:latin typeface="Segoe UI" panose="020B0502040204020203" pitchFamily="34" charset="0"/>
                      </a:endParaRPr>
                    </a:p>
                  </a:txBody>
                  <a:tcPr marL="7620" marR="7620" marT="30480" marB="30480" anchor="ctr">
                    <a:solidFill>
                      <a:schemeClr val="accent1">
                        <a:lumMod val="75000"/>
                      </a:schemeClr>
                    </a:solidFill>
                  </a:tcPr>
                </a:tc>
                <a:tc hMerge="1">
                  <a:txBody>
                    <a:bodyPr/>
                    <a:lstStyle/>
                    <a:p>
                      <a:endParaRPr lang="en-ID"/>
                    </a:p>
                  </a:txBody>
                  <a:tcPr/>
                </a:tc>
                <a:extLst>
                  <a:ext uri="{0D108BD9-81ED-4DB2-BD59-A6C34878D82A}">
                    <a16:rowId xmlns:a16="http://schemas.microsoft.com/office/drawing/2014/main" val="1387546621"/>
                  </a:ext>
                </a:extLst>
              </a:tr>
              <a:tr h="241278">
                <a:tc>
                  <a:txBody>
                    <a:bodyPr/>
                    <a:lstStyle/>
                    <a:p>
                      <a:pPr algn="l" fontAlgn="ctr"/>
                      <a:r>
                        <a:rPr lang="en-ID" sz="1100" u="none" strike="noStrike">
                          <a:effectLst/>
                        </a:rPr>
                        <a:t>Payment Method</a:t>
                      </a:r>
                      <a:endParaRPr lang="en-ID" sz="1100" b="0" i="0" u="none" strike="noStrike">
                        <a:solidFill>
                          <a:srgbClr val="000000"/>
                        </a:solidFill>
                        <a:effectLst/>
                        <a:latin typeface="Segoe UI" panose="020B0502040204020203" pitchFamily="34" charset="0"/>
                      </a:endParaRPr>
                    </a:p>
                  </a:txBody>
                  <a:tcPr marL="7620" marR="7620" marT="7620" marB="0" anchor="ctr">
                    <a:solidFill>
                      <a:schemeClr val="accent1">
                        <a:lumMod val="75000"/>
                      </a:schemeClr>
                    </a:solidFill>
                  </a:tcPr>
                </a:tc>
                <a:tc>
                  <a:txBody>
                    <a:bodyPr/>
                    <a:lstStyle/>
                    <a:p>
                      <a:pPr algn="r" fontAlgn="ctr"/>
                      <a:r>
                        <a:rPr lang="en-ID" sz="1100" u="none" strike="noStrike">
                          <a:effectLst/>
                        </a:rPr>
                        <a:t>Total Transaksi</a:t>
                      </a:r>
                      <a:endParaRPr lang="en-ID" sz="1100" b="0" i="0" u="none" strike="noStrike">
                        <a:solidFill>
                          <a:srgbClr val="000000"/>
                        </a:solidFill>
                        <a:effectLst/>
                        <a:latin typeface="Segoe UI" panose="020B0502040204020203" pitchFamily="34" charset="0"/>
                      </a:endParaRPr>
                    </a:p>
                  </a:txBody>
                  <a:tcPr marL="7620" marR="7620" marT="7620" marB="0" anchor="ctr">
                    <a:solidFill>
                      <a:schemeClr val="accent1">
                        <a:lumMod val="75000"/>
                      </a:schemeClr>
                    </a:solidFill>
                  </a:tcPr>
                </a:tc>
                <a:extLst>
                  <a:ext uri="{0D108BD9-81ED-4DB2-BD59-A6C34878D82A}">
                    <a16:rowId xmlns:a16="http://schemas.microsoft.com/office/drawing/2014/main" val="3821742552"/>
                  </a:ext>
                </a:extLst>
              </a:tr>
              <a:tr h="270231">
                <a:tc>
                  <a:txBody>
                    <a:bodyPr/>
                    <a:lstStyle/>
                    <a:p>
                      <a:pPr algn="l" fontAlgn="ctr"/>
                      <a:r>
                        <a:rPr lang="en-ID" sz="1000" u="none" strike="noStrike">
                          <a:effectLst/>
                        </a:rPr>
                        <a:t>Payaxis</a:t>
                      </a:r>
                      <a:endParaRPr lang="en-ID" sz="1000" b="0" i="0" u="none" strike="noStrike">
                        <a:solidFill>
                          <a:srgbClr val="000000"/>
                        </a:solidFill>
                        <a:effectLst/>
                        <a:latin typeface="Segoe UI" panose="020B0502040204020203" pitchFamily="34" charset="0"/>
                      </a:endParaRPr>
                    </a:p>
                  </a:txBody>
                  <a:tcPr marL="7620" marR="7620" marT="7620" marB="0" anchor="ctr"/>
                </a:tc>
                <a:tc>
                  <a:txBody>
                    <a:bodyPr/>
                    <a:lstStyle/>
                    <a:p>
                      <a:pPr algn="r" fontAlgn="ctr"/>
                      <a:r>
                        <a:rPr lang="en-ID" sz="1000" u="none" strike="noStrike">
                          <a:effectLst/>
                        </a:rPr>
                        <a:t>61267</a:t>
                      </a:r>
                      <a:endParaRPr lang="en-ID" sz="1000" b="0" i="0" u="none" strike="noStrike">
                        <a:solidFill>
                          <a:srgbClr val="000000"/>
                        </a:solidFill>
                        <a:effectLst/>
                        <a:latin typeface="Segoe UI" panose="020B0502040204020203" pitchFamily="34" charset="0"/>
                      </a:endParaRPr>
                    </a:p>
                  </a:txBody>
                  <a:tcPr marL="7620" marR="7620" marT="30480" marB="30480" anchor="ctr"/>
                </a:tc>
                <a:extLst>
                  <a:ext uri="{0D108BD9-81ED-4DB2-BD59-A6C34878D82A}">
                    <a16:rowId xmlns:a16="http://schemas.microsoft.com/office/drawing/2014/main" val="1001373515"/>
                  </a:ext>
                </a:extLst>
              </a:tr>
              <a:tr h="270231">
                <a:tc>
                  <a:txBody>
                    <a:bodyPr/>
                    <a:lstStyle/>
                    <a:p>
                      <a:pPr algn="l" fontAlgn="ctr"/>
                      <a:r>
                        <a:rPr lang="en-ID" sz="1000" u="none" strike="noStrike">
                          <a:effectLst/>
                        </a:rPr>
                        <a:t>Easypay</a:t>
                      </a:r>
                      <a:endParaRPr lang="en-ID" sz="1000" b="0" i="0" u="none" strike="noStrike">
                        <a:solidFill>
                          <a:srgbClr val="000000"/>
                        </a:solidFill>
                        <a:effectLst/>
                        <a:latin typeface="Segoe UI" panose="020B0502040204020203" pitchFamily="34" charset="0"/>
                      </a:endParaRPr>
                    </a:p>
                  </a:txBody>
                  <a:tcPr marL="7620" marR="7620" marT="7620" marB="0" anchor="ctr"/>
                </a:tc>
                <a:tc>
                  <a:txBody>
                    <a:bodyPr/>
                    <a:lstStyle/>
                    <a:p>
                      <a:pPr algn="r" fontAlgn="ctr"/>
                      <a:r>
                        <a:rPr lang="en-ID" sz="1000" u="none" strike="noStrike">
                          <a:effectLst/>
                        </a:rPr>
                        <a:t>52036</a:t>
                      </a:r>
                      <a:endParaRPr lang="en-ID" sz="1000" b="0" i="0" u="none" strike="noStrike">
                        <a:solidFill>
                          <a:srgbClr val="000000"/>
                        </a:solidFill>
                        <a:effectLst/>
                        <a:latin typeface="Segoe UI" panose="020B0502040204020203" pitchFamily="34" charset="0"/>
                      </a:endParaRPr>
                    </a:p>
                  </a:txBody>
                  <a:tcPr marL="7620" marR="7620" marT="30480" marB="30480" anchor="ctr"/>
                </a:tc>
                <a:extLst>
                  <a:ext uri="{0D108BD9-81ED-4DB2-BD59-A6C34878D82A}">
                    <a16:rowId xmlns:a16="http://schemas.microsoft.com/office/drawing/2014/main" val="3158018920"/>
                  </a:ext>
                </a:extLst>
              </a:tr>
              <a:tr h="270231">
                <a:tc>
                  <a:txBody>
                    <a:bodyPr/>
                    <a:lstStyle/>
                    <a:p>
                      <a:pPr algn="l" fontAlgn="ctr"/>
                      <a:r>
                        <a:rPr lang="en-ID" sz="1000" u="none" strike="noStrike">
                          <a:effectLst/>
                        </a:rPr>
                        <a:t>cod</a:t>
                      </a:r>
                      <a:endParaRPr lang="en-ID" sz="1000" b="0" i="0" u="none" strike="noStrike">
                        <a:solidFill>
                          <a:srgbClr val="000000"/>
                        </a:solidFill>
                        <a:effectLst/>
                        <a:latin typeface="Segoe UI" panose="020B0502040204020203" pitchFamily="34" charset="0"/>
                      </a:endParaRPr>
                    </a:p>
                  </a:txBody>
                  <a:tcPr marL="7620" marR="7620" marT="7620" marB="0" anchor="ctr"/>
                </a:tc>
                <a:tc>
                  <a:txBody>
                    <a:bodyPr/>
                    <a:lstStyle/>
                    <a:p>
                      <a:pPr algn="r" fontAlgn="ctr"/>
                      <a:r>
                        <a:rPr lang="en-ID" sz="1000" u="none" strike="noStrike">
                          <a:effectLst/>
                        </a:rPr>
                        <a:t>21744</a:t>
                      </a:r>
                      <a:endParaRPr lang="en-ID" sz="1000" b="0" i="0" u="none" strike="noStrike">
                        <a:solidFill>
                          <a:srgbClr val="000000"/>
                        </a:solidFill>
                        <a:effectLst/>
                        <a:latin typeface="Segoe UI" panose="020B0502040204020203" pitchFamily="34" charset="0"/>
                      </a:endParaRPr>
                    </a:p>
                  </a:txBody>
                  <a:tcPr marL="7620" marR="7620" marT="30480" marB="30480" anchor="ctr"/>
                </a:tc>
                <a:extLst>
                  <a:ext uri="{0D108BD9-81ED-4DB2-BD59-A6C34878D82A}">
                    <a16:rowId xmlns:a16="http://schemas.microsoft.com/office/drawing/2014/main" val="1310035842"/>
                  </a:ext>
                </a:extLst>
              </a:tr>
            </a:tbl>
          </a:graphicData>
        </a:graphic>
      </p:graphicFrame>
    </p:spTree>
    <p:extLst>
      <p:ext uri="{BB962C8B-B14F-4D97-AF65-F5344CB8AC3E}">
        <p14:creationId xmlns:p14="http://schemas.microsoft.com/office/powerpoint/2010/main" val="13744586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4CE98-7DEC-4549-B5E9-BE8E258BD09D}"/>
              </a:ext>
            </a:extLst>
          </p:cNvPr>
          <p:cNvSpPr>
            <a:spLocks noGrp="1"/>
          </p:cNvSpPr>
          <p:nvPr>
            <p:ph type="title"/>
          </p:nvPr>
        </p:nvSpPr>
        <p:spPr>
          <a:xfrm>
            <a:off x="850168" y="272294"/>
            <a:ext cx="10122632" cy="652054"/>
          </a:xfrm>
        </p:spPr>
        <p:txBody>
          <a:bodyPr/>
          <a:lstStyle/>
          <a:p>
            <a:r>
              <a:rPr lang="fi-FI" sz="2000" b="1">
                <a:solidFill>
                  <a:schemeClr val="tx1">
                    <a:lumMod val="50000"/>
                  </a:schemeClr>
                </a:solidFill>
                <a:effectLst/>
                <a:latin typeface="Consolas" panose="020B0609020204030204" pitchFamily="49" charset="0"/>
              </a:rPr>
              <a:t>Jumlah status order dari </a:t>
            </a:r>
            <a:r>
              <a:rPr lang="en-ID" sz="2000" b="1">
                <a:solidFill>
                  <a:schemeClr val="tx1">
                    <a:lumMod val="50000"/>
                  </a:schemeClr>
                </a:solidFill>
                <a:effectLst/>
                <a:latin typeface="Consolas" panose="020B0609020204030204" pitchFamily="49" charset="0"/>
              </a:rPr>
              <a:t>Maret 2016 - Agustus 2018</a:t>
            </a:r>
            <a:endParaRPr lang="en-ID" sz="2000"/>
          </a:p>
        </p:txBody>
      </p:sp>
      <p:sp>
        <p:nvSpPr>
          <p:cNvPr id="3" name="Content Placeholder 2">
            <a:extLst>
              <a:ext uri="{FF2B5EF4-FFF2-40B4-BE49-F238E27FC236}">
                <a16:creationId xmlns:a16="http://schemas.microsoft.com/office/drawing/2014/main" id="{D696B738-DAAF-4EF6-9B5D-C20C5AA3C5FE}"/>
              </a:ext>
            </a:extLst>
          </p:cNvPr>
          <p:cNvSpPr>
            <a:spLocks noGrp="1"/>
          </p:cNvSpPr>
          <p:nvPr>
            <p:ph sz="half" idx="2"/>
          </p:nvPr>
        </p:nvSpPr>
        <p:spPr>
          <a:xfrm>
            <a:off x="850168" y="1253331"/>
            <a:ext cx="10126362" cy="2320379"/>
          </a:xfrm>
        </p:spPr>
        <p:txBody>
          <a:bodyPr/>
          <a:lstStyle/>
          <a:p>
            <a:r>
              <a:rPr lang="en-US" sz="1200">
                <a:solidFill>
                  <a:srgbClr val="132BDC"/>
                </a:solidFill>
              </a:rPr>
              <a:t>Analisis : </a:t>
            </a:r>
            <a:r>
              <a:rPr lang="en-ID" sz="1200" b="0">
                <a:solidFill>
                  <a:schemeClr val="tx1">
                    <a:lumMod val="50000"/>
                  </a:schemeClr>
                </a:solidFill>
                <a:effectLst/>
              </a:rPr>
              <a:t>Berdasarkan grafik dan tabel diperingkat pertama untuk status order adalah complete atau selesai, akan tetapi pada peringkat kedua dengan jumlah yang tidak jauh berbeda yaitu canceled atau membatalkan. Dari peringkat kedua ini dapat dikatakan kemungkinan ada sesuatu yang tidak baik dari produk yang dijual oleh e-commerce ataupun perilaku belanja online orang Pakistan. Menurut artikel yang ditulis oleh Dawn.com ada beberapa alasan mengapa orang Pakistan tidak membeli secara online yaitu daftar produk yang tidak akurat, tidak cukup detail menyampaikan informasi terkait produk, stock manajemen buruk yang mengakibatkan delay ataupun mengirimkan produk yang salah, produk rusak atau replika, overprice, fake review, after sales service yang buruk. Beberapa alasan itulah yang membuat konsumen di Pakistan membatalkan ordernya. Selain itu jika dilihat dari metode pembayaran Payaxis dan Easypay berkontribusi terhadap 113303 status canceled, hal ini harus teliti lebih jauh apakah ada indikasi metode pembayaran ini digunakan untuk melakuan penipuan.</a:t>
            </a:r>
          </a:p>
        </p:txBody>
      </p:sp>
      <p:sp>
        <p:nvSpPr>
          <p:cNvPr id="4" name="Footer Placeholder 3">
            <a:extLst>
              <a:ext uri="{FF2B5EF4-FFF2-40B4-BE49-F238E27FC236}">
                <a16:creationId xmlns:a16="http://schemas.microsoft.com/office/drawing/2014/main" id="{99E30530-92A2-431C-B61B-57EBF575CCE8}"/>
              </a:ext>
            </a:extLst>
          </p:cNvPr>
          <p:cNvSpPr>
            <a:spLocks noGrp="1"/>
          </p:cNvSpPr>
          <p:nvPr>
            <p:ph type="ftr" sz="quarter" idx="10"/>
          </p:nvPr>
        </p:nvSpPr>
        <p:spPr/>
        <p:txBody>
          <a:bodyPr/>
          <a:lstStyle/>
          <a:p>
            <a:r>
              <a:rPr lang="en-US"/>
              <a:t>Pakistan’s Largest E-Commerce dataSet</a:t>
            </a:r>
          </a:p>
        </p:txBody>
      </p:sp>
      <p:sp>
        <p:nvSpPr>
          <p:cNvPr id="5" name="Slide Number Placeholder 4">
            <a:extLst>
              <a:ext uri="{FF2B5EF4-FFF2-40B4-BE49-F238E27FC236}">
                <a16:creationId xmlns:a16="http://schemas.microsoft.com/office/drawing/2014/main" id="{A72D60F8-F5D9-43DF-AB94-6B6B86038130}"/>
              </a:ext>
            </a:extLst>
          </p:cNvPr>
          <p:cNvSpPr>
            <a:spLocks noGrp="1"/>
          </p:cNvSpPr>
          <p:nvPr>
            <p:ph type="sldNum" sz="quarter" idx="11"/>
          </p:nvPr>
        </p:nvSpPr>
        <p:spPr/>
        <p:txBody>
          <a:bodyPr/>
          <a:lstStyle/>
          <a:p>
            <a:fld id="{09A01C0A-2BB6-49E7-91A3-DCB9F9F59583}" type="slidenum">
              <a:rPr lang="en-US" smtClean="0"/>
              <a:pPr/>
              <a:t>11</a:t>
            </a:fld>
            <a:endParaRPr lang="en-US"/>
          </a:p>
        </p:txBody>
      </p:sp>
      <p:sp>
        <p:nvSpPr>
          <p:cNvPr id="6" name="Content Placeholder 2">
            <a:extLst>
              <a:ext uri="{FF2B5EF4-FFF2-40B4-BE49-F238E27FC236}">
                <a16:creationId xmlns:a16="http://schemas.microsoft.com/office/drawing/2014/main" id="{045C6F39-9AC8-4F21-95EC-641689DA2674}"/>
              </a:ext>
            </a:extLst>
          </p:cNvPr>
          <p:cNvSpPr txBox="1">
            <a:spLocks/>
          </p:cNvSpPr>
          <p:nvPr/>
        </p:nvSpPr>
        <p:spPr>
          <a:xfrm>
            <a:off x="850168" y="3902693"/>
            <a:ext cx="10126362" cy="2320379"/>
          </a:xfrm>
          <a:prstGeom prst="rect">
            <a:avLst/>
          </a:prstGeom>
        </p:spPr>
        <p:txBody>
          <a:bodyPr vert="horz" lIns="0" tIns="0" rIns="0" bIns="0" rtlCol="0">
            <a:noAutofit/>
          </a:bodyPr>
          <a:lst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mn-lt"/>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mn-lt"/>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mn-lt"/>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200">
                <a:solidFill>
                  <a:srgbClr val="132BDC"/>
                </a:solidFill>
              </a:rPr>
              <a:t>Rekomendasi: </a:t>
            </a:r>
            <a:r>
              <a:rPr lang="en-ID" sz="1200" b="0">
                <a:effectLst/>
              </a:rPr>
              <a:t>Rekomendasi yang dapat dilakukan adalah e-commerce bisa memperbaiki sistem listing barang untuk para Seller yang ingin menjual produknya. Seller wajib memberikan informasi selengkap-lengkapnya untuk produk yang mereka jual. Jika Seller tidak mengisi informasi dengan lengkap maka sistem akan menolak produk yang akan dilistin kedalam e-commerce. E-commerce juga harus bisa menghapus Seller yang berniat melakukan scam dengan memberikan tanda warning pada produk yang terlalu murah ataupun terlalu mahal sehingga timbul rasa percaya konsumen terhadap e-commerce yang digunakan. </a:t>
            </a:r>
          </a:p>
          <a:p>
            <a:endParaRPr lang="en-ID" sz="1200">
              <a:solidFill>
                <a:schemeClr val="tx1">
                  <a:lumMod val="50000"/>
                </a:schemeClr>
              </a:solidFill>
            </a:endParaRPr>
          </a:p>
        </p:txBody>
      </p:sp>
    </p:spTree>
    <p:extLst>
      <p:ext uri="{BB962C8B-B14F-4D97-AF65-F5344CB8AC3E}">
        <p14:creationId xmlns:p14="http://schemas.microsoft.com/office/powerpoint/2010/main" val="10549622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48D9E5-D9CB-4A27-9C7F-4125FA57A5DD}"/>
              </a:ext>
            </a:extLst>
          </p:cNvPr>
          <p:cNvSpPr>
            <a:spLocks noGrp="1"/>
          </p:cNvSpPr>
          <p:nvPr>
            <p:ph type="title"/>
          </p:nvPr>
        </p:nvSpPr>
        <p:spPr>
          <a:xfrm>
            <a:off x="853898" y="276837"/>
            <a:ext cx="10122632" cy="662731"/>
          </a:xfrm>
        </p:spPr>
        <p:txBody>
          <a:bodyPr/>
          <a:lstStyle/>
          <a:p>
            <a:r>
              <a:rPr lang="en-US" sz="2000" b="1">
                <a:effectLst/>
                <a:latin typeface="Consolas" panose="020B0609020204030204" pitchFamily="49" charset="0"/>
              </a:rPr>
              <a:t>Penggunaan Sales Commision Code oleh Pelanggan</a:t>
            </a:r>
            <a:endParaRPr lang="en-ID" sz="2000"/>
          </a:p>
        </p:txBody>
      </p:sp>
      <p:pic>
        <p:nvPicPr>
          <p:cNvPr id="7" name="Content Placeholder 6">
            <a:extLst>
              <a:ext uri="{FF2B5EF4-FFF2-40B4-BE49-F238E27FC236}">
                <a16:creationId xmlns:a16="http://schemas.microsoft.com/office/drawing/2014/main" id="{90130F11-76A1-4984-9EB7-44F19634C6F7}"/>
              </a:ext>
            </a:extLst>
          </p:cNvPr>
          <p:cNvPicPr>
            <a:picLocks noGrp="1" noChangeAspect="1"/>
          </p:cNvPicPr>
          <p:nvPr>
            <p:ph sz="half" idx="2"/>
          </p:nvPr>
        </p:nvPicPr>
        <p:blipFill>
          <a:blip r:embed="rId2"/>
          <a:stretch>
            <a:fillRect/>
          </a:stretch>
        </p:blipFill>
        <p:spPr>
          <a:xfrm>
            <a:off x="841525" y="939568"/>
            <a:ext cx="10125075" cy="2818700"/>
          </a:xfrm>
        </p:spPr>
      </p:pic>
      <p:sp>
        <p:nvSpPr>
          <p:cNvPr id="4" name="Footer Placeholder 3">
            <a:extLst>
              <a:ext uri="{FF2B5EF4-FFF2-40B4-BE49-F238E27FC236}">
                <a16:creationId xmlns:a16="http://schemas.microsoft.com/office/drawing/2014/main" id="{3785C39F-A631-4FC3-B8FA-5321F6781BE7}"/>
              </a:ext>
            </a:extLst>
          </p:cNvPr>
          <p:cNvSpPr>
            <a:spLocks noGrp="1"/>
          </p:cNvSpPr>
          <p:nvPr>
            <p:ph type="ftr" sz="quarter" idx="10"/>
          </p:nvPr>
        </p:nvSpPr>
        <p:spPr/>
        <p:txBody>
          <a:bodyPr/>
          <a:lstStyle/>
          <a:p>
            <a:r>
              <a:rPr lang="en-US"/>
              <a:t>Pakistan’s Largest E-Commerce dataSet</a:t>
            </a:r>
          </a:p>
        </p:txBody>
      </p:sp>
      <p:sp>
        <p:nvSpPr>
          <p:cNvPr id="5" name="Slide Number Placeholder 4">
            <a:extLst>
              <a:ext uri="{FF2B5EF4-FFF2-40B4-BE49-F238E27FC236}">
                <a16:creationId xmlns:a16="http://schemas.microsoft.com/office/drawing/2014/main" id="{9FAA1A26-E4A2-4D1C-A277-6BF106633893}"/>
              </a:ext>
            </a:extLst>
          </p:cNvPr>
          <p:cNvSpPr>
            <a:spLocks noGrp="1"/>
          </p:cNvSpPr>
          <p:nvPr>
            <p:ph type="sldNum" sz="quarter" idx="11"/>
          </p:nvPr>
        </p:nvSpPr>
        <p:spPr/>
        <p:txBody>
          <a:bodyPr/>
          <a:lstStyle/>
          <a:p>
            <a:fld id="{09A01C0A-2BB6-49E7-91A3-DCB9F9F59583}" type="slidenum">
              <a:rPr lang="en-US" smtClean="0"/>
              <a:pPr/>
              <a:t>12</a:t>
            </a:fld>
            <a:endParaRPr lang="en-US"/>
          </a:p>
        </p:txBody>
      </p:sp>
      <p:sp>
        <p:nvSpPr>
          <p:cNvPr id="8" name="Content Placeholder 2">
            <a:extLst>
              <a:ext uri="{FF2B5EF4-FFF2-40B4-BE49-F238E27FC236}">
                <a16:creationId xmlns:a16="http://schemas.microsoft.com/office/drawing/2014/main" id="{309EFC08-4763-4DFA-9970-25BA9A89441F}"/>
              </a:ext>
            </a:extLst>
          </p:cNvPr>
          <p:cNvSpPr txBox="1">
            <a:spLocks/>
          </p:cNvSpPr>
          <p:nvPr/>
        </p:nvSpPr>
        <p:spPr>
          <a:xfrm>
            <a:off x="588568" y="3864876"/>
            <a:ext cx="5208225" cy="2818700"/>
          </a:xfrm>
          <a:prstGeom prst="rect">
            <a:avLst/>
          </a:prstGeom>
        </p:spPr>
        <p:txBody>
          <a:bodyPr vert="horz" lIns="0" tIns="0" rIns="0" bIns="0" rtlCol="0">
            <a:noAutofit/>
          </a:bodyPr>
          <a:lst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mn-lt"/>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mn-lt"/>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mn-lt"/>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200">
                <a:solidFill>
                  <a:srgbClr val="132BDC"/>
                </a:solidFill>
              </a:rPr>
              <a:t>Analisis : </a:t>
            </a:r>
            <a:r>
              <a:rPr lang="en-ID" sz="1200" b="0">
                <a:effectLst/>
              </a:rPr>
              <a:t>Pada analisis ini dilakukan perubahan data untuk memudahkan analisis antara konsumen yang menggunakan commission code dan tidak, dimana sebelumnya data sales_commision_code memiliki unique code yang banyak sekarang dibuatkan kolom baru (use_code) yang memiliki data categori Yes atau No. Dari hasil analisis ditemukan bahwa 476132 tidak menggunakan commission code dan 108346 menggunakan commission code. kategori produk tertinggi yang menggunakan comission code adalah mobiles &amp; tablets lalu diikuti oleh men's fashion.</a:t>
            </a:r>
            <a:endParaRPr lang="en-ID" sz="1050" b="0">
              <a:effectLst/>
            </a:endParaRPr>
          </a:p>
        </p:txBody>
      </p:sp>
      <p:sp>
        <p:nvSpPr>
          <p:cNvPr id="9" name="Content Placeholder 2">
            <a:extLst>
              <a:ext uri="{FF2B5EF4-FFF2-40B4-BE49-F238E27FC236}">
                <a16:creationId xmlns:a16="http://schemas.microsoft.com/office/drawing/2014/main" id="{5064EDD4-721A-4D20-AB58-E4B830048A0C}"/>
              </a:ext>
            </a:extLst>
          </p:cNvPr>
          <p:cNvSpPr txBox="1">
            <a:spLocks/>
          </p:cNvSpPr>
          <p:nvPr/>
        </p:nvSpPr>
        <p:spPr>
          <a:xfrm>
            <a:off x="6049750" y="3864875"/>
            <a:ext cx="5208225" cy="2818700"/>
          </a:xfrm>
          <a:prstGeom prst="rect">
            <a:avLst/>
          </a:prstGeom>
        </p:spPr>
        <p:txBody>
          <a:bodyPr vert="horz" lIns="0" tIns="0" rIns="0" bIns="0" rtlCol="0">
            <a:noAutofit/>
          </a:bodyPr>
          <a:lst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mn-lt"/>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mn-lt"/>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mn-lt"/>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1200">
                <a:solidFill>
                  <a:srgbClr val="132BDC"/>
                </a:solidFill>
              </a:rPr>
              <a:t>Rekomendasi : </a:t>
            </a:r>
            <a:r>
              <a:rPr lang="en-ID" sz="1100" b="0">
                <a:effectLst/>
              </a:rPr>
              <a:t>e-commerce bisa menggunakan influencer yang mampu menjadi affiliate marketing. Influencer dapat melakukan review produk dan mengarahkan link pembelian yang telah terafiliasi dengan commision code mereka. Affiliate marketing merupakan channel marketing yang efektif saat ini karena banyaknya pengguna media sosial di Pakistan yang telah mencapai 46 juta jiwa di tahun 2021. Hal yang diperlukan oleh e-commerce terhadap para affiliate-nya adalah tetap memberikan informasi yang jujur dan original terkait produk yang mereka review. Menurut influencermarketinghub.com affiliate marketing menyumbang 16% dari total penjualan e-commerce. Selain menjadi penjualan affiliate marketing juga meningkatkan keterikatan brand product terhadap konsumen</a:t>
            </a:r>
          </a:p>
          <a:p>
            <a:pPr algn="just"/>
            <a:endParaRPr lang="en-ID" sz="1050" b="0">
              <a:effectLst/>
            </a:endParaRPr>
          </a:p>
        </p:txBody>
      </p:sp>
    </p:spTree>
    <p:extLst>
      <p:ext uri="{BB962C8B-B14F-4D97-AF65-F5344CB8AC3E}">
        <p14:creationId xmlns:p14="http://schemas.microsoft.com/office/powerpoint/2010/main" val="36306382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6A12F8-DD2F-AE73-677F-D5310D6D52B5}"/>
              </a:ext>
            </a:extLst>
          </p:cNvPr>
          <p:cNvSpPr>
            <a:spLocks noGrp="1"/>
          </p:cNvSpPr>
          <p:nvPr>
            <p:ph type="title"/>
          </p:nvPr>
        </p:nvSpPr>
        <p:spPr>
          <a:xfrm>
            <a:off x="1907196" y="1551028"/>
            <a:ext cx="5985159" cy="1594507"/>
          </a:xfrm>
        </p:spPr>
        <p:txBody>
          <a:bodyPr/>
          <a:lstStyle/>
          <a:p>
            <a:r>
              <a:rPr lang="en-US" sz="4000"/>
              <a:t>THANK YOU</a:t>
            </a:r>
          </a:p>
        </p:txBody>
      </p:sp>
      <p:sp>
        <p:nvSpPr>
          <p:cNvPr id="15" name="Text Placeholder 14">
            <a:extLst>
              <a:ext uri="{FF2B5EF4-FFF2-40B4-BE49-F238E27FC236}">
                <a16:creationId xmlns:a16="http://schemas.microsoft.com/office/drawing/2014/main" id="{791AF693-3675-52A5-9E8E-C071048A1A4D}"/>
              </a:ext>
            </a:extLst>
          </p:cNvPr>
          <p:cNvSpPr>
            <a:spLocks noGrp="1"/>
          </p:cNvSpPr>
          <p:nvPr>
            <p:ph type="body" idx="1"/>
          </p:nvPr>
        </p:nvSpPr>
        <p:spPr>
          <a:xfrm>
            <a:off x="1840085" y="3304426"/>
            <a:ext cx="5444517" cy="1731890"/>
          </a:xfrm>
        </p:spPr>
        <p:txBody>
          <a:bodyPr/>
          <a:lstStyle/>
          <a:p>
            <a:r>
              <a:rPr lang="en-US"/>
              <a:t>Dhimas Kemukus Panji Ambarto</a:t>
            </a:r>
          </a:p>
          <a:p>
            <a:r>
              <a:rPr lang="en-US"/>
              <a:t>Contact me: </a:t>
            </a:r>
          </a:p>
          <a:p>
            <a:r>
              <a:rPr lang="en-US" b="1"/>
              <a:t>dhimaskpanji12@gmail.com</a:t>
            </a:r>
          </a:p>
          <a:p>
            <a:endParaRPr lang="en-US"/>
          </a:p>
        </p:txBody>
      </p:sp>
      <p:sp>
        <p:nvSpPr>
          <p:cNvPr id="3" name="Footer Placeholder 2">
            <a:extLst>
              <a:ext uri="{FF2B5EF4-FFF2-40B4-BE49-F238E27FC236}">
                <a16:creationId xmlns:a16="http://schemas.microsoft.com/office/drawing/2014/main" id="{30B35086-0CC9-27F6-6E0B-D4F2AD6181E0}"/>
              </a:ext>
            </a:extLst>
          </p:cNvPr>
          <p:cNvSpPr>
            <a:spLocks noGrp="1"/>
          </p:cNvSpPr>
          <p:nvPr>
            <p:ph type="ftr" sz="quarter" idx="10"/>
          </p:nvPr>
        </p:nvSpPr>
        <p:spPr/>
        <p:txBody>
          <a:bodyPr/>
          <a:lstStyle/>
          <a:p>
            <a:r>
              <a:rPr lang="en-US"/>
              <a:t>Pakistan’s Largest E-Commerce dataSet</a:t>
            </a:r>
          </a:p>
        </p:txBody>
      </p:sp>
      <p:sp>
        <p:nvSpPr>
          <p:cNvPr id="5" name="Slide Number Placeholder 4">
            <a:extLst>
              <a:ext uri="{FF2B5EF4-FFF2-40B4-BE49-F238E27FC236}">
                <a16:creationId xmlns:a16="http://schemas.microsoft.com/office/drawing/2014/main" id="{CC8A5661-D5F1-FE42-FC42-CC2D27E7AA8D}"/>
              </a:ext>
            </a:extLst>
          </p:cNvPr>
          <p:cNvSpPr>
            <a:spLocks noGrp="1"/>
          </p:cNvSpPr>
          <p:nvPr>
            <p:ph type="sldNum" sz="quarter" idx="11"/>
          </p:nvPr>
        </p:nvSpPr>
        <p:spPr/>
        <p:txBody>
          <a:bodyPr/>
          <a:lstStyle/>
          <a:p>
            <a:fld id="{09A01C0A-2BB6-49E7-91A3-DCB9F9F59583}" type="slidenum">
              <a:rPr lang="en-US" smtClean="0"/>
              <a:pPr/>
              <a:t>13</a:t>
            </a:fld>
            <a:endParaRPr lang="en-US"/>
          </a:p>
        </p:txBody>
      </p:sp>
      <p:pic>
        <p:nvPicPr>
          <p:cNvPr id="6" name="Picture 5">
            <a:extLst>
              <a:ext uri="{FF2B5EF4-FFF2-40B4-BE49-F238E27FC236}">
                <a16:creationId xmlns:a16="http://schemas.microsoft.com/office/drawing/2014/main" id="{0F77D0EA-FC24-4B77-816B-220D710771E9}"/>
              </a:ext>
            </a:extLst>
          </p:cNvPr>
          <p:cNvPicPr>
            <a:picLocks noChangeAspect="1"/>
          </p:cNvPicPr>
          <p:nvPr/>
        </p:nvPicPr>
        <p:blipFill>
          <a:blip r:embed="rId3"/>
          <a:stretch>
            <a:fillRect/>
          </a:stretch>
        </p:blipFill>
        <p:spPr>
          <a:xfrm>
            <a:off x="1439511" y="4446165"/>
            <a:ext cx="325671" cy="325671"/>
          </a:xfrm>
          <a:prstGeom prst="rect">
            <a:avLst/>
          </a:prstGeom>
        </p:spPr>
      </p:pic>
    </p:spTree>
    <p:extLst>
      <p:ext uri="{BB962C8B-B14F-4D97-AF65-F5344CB8AC3E}">
        <p14:creationId xmlns:p14="http://schemas.microsoft.com/office/powerpoint/2010/main" val="1023783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984E2-4C7E-D7E0-9603-A0CE74BC7667}"/>
              </a:ext>
            </a:extLst>
          </p:cNvPr>
          <p:cNvSpPr>
            <a:spLocks noGrp="1"/>
          </p:cNvSpPr>
          <p:nvPr>
            <p:ph type="title"/>
          </p:nvPr>
        </p:nvSpPr>
        <p:spPr>
          <a:xfrm>
            <a:off x="6696222" y="654638"/>
            <a:ext cx="4834517" cy="729546"/>
          </a:xfrm>
        </p:spPr>
        <p:txBody>
          <a:bodyPr/>
          <a:lstStyle/>
          <a:p>
            <a:r>
              <a:rPr lang="en-US"/>
              <a:t>Content:</a:t>
            </a:r>
          </a:p>
        </p:txBody>
      </p:sp>
      <p:pic>
        <p:nvPicPr>
          <p:cNvPr id="9" name="Picture Placeholder 11" descr="Close-up of skyscrapers">
            <a:extLst>
              <a:ext uri="{FF2B5EF4-FFF2-40B4-BE49-F238E27FC236}">
                <a16:creationId xmlns:a16="http://schemas.microsoft.com/office/drawing/2014/main" id="{F1C48F23-8E0F-4719-8886-4A20421AABED}"/>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colorTemperature colorTemp="8800"/>
                    </a14:imgEffect>
                    <a14:imgEffect>
                      <a14:saturation sat="0"/>
                    </a14:imgEffect>
                    <a14:imgEffect>
                      <a14:brightnessContrast bright="26000" contrast="-21000"/>
                    </a14:imgEffect>
                  </a14:imgLayer>
                </a14:imgProps>
              </a:ext>
              <a:ext uri="{28A0092B-C50C-407E-A947-70E740481C1C}">
                <a14:useLocalDpi xmlns:a14="http://schemas.microsoft.com/office/drawing/2010/main"/>
              </a:ext>
            </a:extLst>
          </a:blip>
          <a:srcRect/>
          <a:stretch/>
        </p:blipFill>
        <p:spPr>
          <a:blipFill dpi="0" rotWithShape="1">
            <a:blip r:embed="rId5" cstate="print">
              <a:duotone>
                <a:prstClr val="black"/>
                <a:schemeClr val="tx2">
                  <a:tint val="45000"/>
                  <a:satMod val="400000"/>
                </a:schemeClr>
              </a:duotone>
              <a:extLst>
                <a:ext uri="{BEBA8EAE-BF5A-486C-A8C5-ECC9F3942E4B}">
                  <a14:imgProps xmlns:a14="http://schemas.microsoft.com/office/drawing/2010/main">
                    <a14:imgLayer r:embed="rId6">
                      <a14:imgEffect>
                        <a14:colorTemperature colorTemp="4700"/>
                      </a14:imgEffect>
                      <a14:imgEffect>
                        <a14:brightnessContrast bright="20000" contrast="-40000"/>
                      </a14:imgEffect>
                    </a14:imgLayer>
                  </a14:imgProps>
                </a:ext>
                <a:ext uri="{28A0092B-C50C-407E-A947-70E740481C1C}">
                  <a14:useLocalDpi xmlns:a14="http://schemas.microsoft.com/office/drawing/2010/main"/>
                </a:ext>
              </a:extLst>
            </a:blip>
            <a:srcRect/>
            <a:stretch>
              <a:fillRect b="124"/>
            </a:stretch>
          </a:blipFill>
        </p:spPr>
      </p:pic>
      <p:sp>
        <p:nvSpPr>
          <p:cNvPr id="21" name="Content Placeholder 20">
            <a:extLst>
              <a:ext uri="{FF2B5EF4-FFF2-40B4-BE49-F238E27FC236}">
                <a16:creationId xmlns:a16="http://schemas.microsoft.com/office/drawing/2014/main" id="{A50CB90F-9D48-F8DD-961F-C3F1AE2B2D3D}"/>
              </a:ext>
            </a:extLst>
          </p:cNvPr>
          <p:cNvSpPr>
            <a:spLocks noGrp="1"/>
          </p:cNvSpPr>
          <p:nvPr>
            <p:ph idx="1"/>
          </p:nvPr>
        </p:nvSpPr>
        <p:spPr>
          <a:xfrm>
            <a:off x="6696221" y="1585520"/>
            <a:ext cx="4834517" cy="4617842"/>
          </a:xfrm>
        </p:spPr>
        <p:txBody>
          <a:bodyPr/>
          <a:lstStyle/>
          <a:p>
            <a:r>
              <a:rPr lang="en-US" sz="2400"/>
              <a:t>1. Pendahuluan</a:t>
            </a:r>
          </a:p>
          <a:p>
            <a:r>
              <a:rPr lang="en-US" sz="2400"/>
              <a:t>2. Tujuan</a:t>
            </a:r>
          </a:p>
          <a:p>
            <a:r>
              <a:rPr lang="en-US" sz="2400"/>
              <a:t>3. Pernyataan Masalah</a:t>
            </a:r>
          </a:p>
          <a:p>
            <a:r>
              <a:rPr lang="en-US" sz="2400"/>
              <a:t>4. Hasil Data analisis</a:t>
            </a:r>
          </a:p>
          <a:p>
            <a:endParaRPr lang="en-US"/>
          </a:p>
          <a:p>
            <a:endParaRPr lang="en-US"/>
          </a:p>
        </p:txBody>
      </p:sp>
      <p:sp>
        <p:nvSpPr>
          <p:cNvPr id="14" name="Rectangle 13">
            <a:extLst>
              <a:ext uri="{FF2B5EF4-FFF2-40B4-BE49-F238E27FC236}">
                <a16:creationId xmlns:a16="http://schemas.microsoft.com/office/drawing/2014/main" id="{0D15BEAD-012C-AF1F-9EBB-243A511C902E}"/>
              </a:ext>
              <a:ext uri="{C183D7F6-B498-43B3-948B-1728B52AA6E4}">
                <adec:decorative xmlns:adec="http://schemas.microsoft.com/office/drawing/2017/decorative" val="1"/>
              </a:ext>
            </a:extLst>
          </p:cNvPr>
          <p:cNvSpPr/>
          <p:nvPr/>
        </p:nvSpPr>
        <p:spPr>
          <a:xfrm>
            <a:off x="469107" y="638594"/>
            <a:ext cx="2743200" cy="1336433"/>
          </a:xfrm>
          <a:prstGeom prst="rect">
            <a:avLst/>
          </a:prstGeom>
          <a:solidFill>
            <a:schemeClr val="accent1">
              <a:alpha val="87843"/>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chemeClr val="accent1"/>
              </a:solidFill>
            </a:endParaRPr>
          </a:p>
        </p:txBody>
      </p:sp>
      <p:sp>
        <p:nvSpPr>
          <p:cNvPr id="16" name="Rectangle 15">
            <a:extLst>
              <a:ext uri="{FF2B5EF4-FFF2-40B4-BE49-F238E27FC236}">
                <a16:creationId xmlns:a16="http://schemas.microsoft.com/office/drawing/2014/main" id="{2D578531-1E9F-3E5A-7A85-E9CA9A5C7312}"/>
              </a:ext>
              <a:ext uri="{C183D7F6-B498-43B3-948B-1728B52AA6E4}">
                <adec:decorative xmlns:adec="http://schemas.microsoft.com/office/drawing/2017/decorative" val="1"/>
              </a:ext>
            </a:extLst>
          </p:cNvPr>
          <p:cNvSpPr/>
          <p:nvPr/>
        </p:nvSpPr>
        <p:spPr>
          <a:xfrm>
            <a:off x="5867072" y="2918445"/>
            <a:ext cx="251791" cy="2071501"/>
          </a:xfrm>
          <a:prstGeom prst="rect">
            <a:avLst/>
          </a:prstGeom>
          <a:solidFill>
            <a:schemeClr val="accent1">
              <a:alpha val="76078"/>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chemeClr val="accent1"/>
              </a:solidFill>
            </a:endParaRPr>
          </a:p>
        </p:txBody>
      </p:sp>
    </p:spTree>
    <p:extLst>
      <p:ext uri="{BB962C8B-B14F-4D97-AF65-F5344CB8AC3E}">
        <p14:creationId xmlns:p14="http://schemas.microsoft.com/office/powerpoint/2010/main" val="31717350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752655-72F7-26B4-5DA5-07E2346C179C}"/>
              </a:ext>
            </a:extLst>
          </p:cNvPr>
          <p:cNvSpPr>
            <a:spLocks noGrp="1"/>
          </p:cNvSpPr>
          <p:nvPr>
            <p:ph type="title"/>
          </p:nvPr>
        </p:nvSpPr>
        <p:spPr>
          <a:xfrm>
            <a:off x="2932401" y="358558"/>
            <a:ext cx="8875551" cy="1128519"/>
          </a:xfrm>
        </p:spPr>
        <p:txBody>
          <a:bodyPr/>
          <a:lstStyle/>
          <a:p>
            <a:r>
              <a:rPr lang="en-US" sz="4000" err="1"/>
              <a:t>Pendahuluan</a:t>
            </a:r>
            <a:endParaRPr lang="en-US" sz="3400"/>
          </a:p>
        </p:txBody>
      </p:sp>
      <p:pic>
        <p:nvPicPr>
          <p:cNvPr id="15" name="Picture Placeholder 14" descr="White modern architecture">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rotWithShape="1">
          <a:blip r:embed="rId2" cstate="print">
            <a:grayscl/>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a:xfrm>
            <a:off x="838200" y="2087562"/>
            <a:ext cx="4729163" cy="3271838"/>
          </a:xfrm>
        </p:spPr>
      </p:pic>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a:xfrm>
            <a:off x="6392411" y="1115735"/>
            <a:ext cx="5251508" cy="5175334"/>
          </a:xfrm>
        </p:spPr>
        <p:txBody>
          <a:bodyPr/>
          <a:lstStyle/>
          <a:p>
            <a:r>
              <a:rPr lang="en-ID" b="0">
                <a:effectLst/>
              </a:rPr>
              <a:t>Dataset </a:t>
            </a:r>
            <a:r>
              <a:rPr lang="en-ID" b="0" err="1">
                <a:effectLst/>
              </a:rPr>
              <a:t>berisi</a:t>
            </a:r>
            <a:r>
              <a:rPr lang="en-ID" b="0">
                <a:effectLst/>
              </a:rPr>
              <a:t> </a:t>
            </a:r>
            <a:r>
              <a:rPr lang="en-ID" b="0" err="1">
                <a:effectLst/>
              </a:rPr>
              <a:t>informasi</a:t>
            </a:r>
            <a:r>
              <a:rPr lang="en-ID" b="0">
                <a:effectLst/>
              </a:rPr>
              <a:t> </a:t>
            </a:r>
            <a:r>
              <a:rPr lang="en-ID" b="0" err="1">
                <a:effectLst/>
              </a:rPr>
              <a:t>dari</a:t>
            </a:r>
            <a:r>
              <a:rPr lang="en-ID" b="0">
                <a:effectLst/>
              </a:rPr>
              <a:t> </a:t>
            </a:r>
            <a:r>
              <a:rPr lang="en-ID" b="0" err="1">
                <a:effectLst/>
              </a:rPr>
              <a:t>setengah</a:t>
            </a:r>
            <a:r>
              <a:rPr lang="en-ID" b="0">
                <a:effectLst/>
              </a:rPr>
              <a:t> </a:t>
            </a:r>
            <a:r>
              <a:rPr lang="en-ID" b="0" err="1">
                <a:effectLst/>
              </a:rPr>
              <a:t>juta</a:t>
            </a:r>
            <a:r>
              <a:rPr lang="en-ID" b="0">
                <a:effectLst/>
              </a:rPr>
              <a:t> data yang </a:t>
            </a:r>
            <a:r>
              <a:rPr lang="en-ID" b="0" err="1">
                <a:effectLst/>
              </a:rPr>
              <a:t>didapat</a:t>
            </a:r>
            <a:r>
              <a:rPr lang="en-ID" b="0">
                <a:effectLst/>
              </a:rPr>
              <a:t> </a:t>
            </a:r>
            <a:r>
              <a:rPr lang="en-ID" b="0" err="1">
                <a:effectLst/>
              </a:rPr>
              <a:t>dari</a:t>
            </a:r>
            <a:r>
              <a:rPr lang="en-ID" b="0">
                <a:effectLst/>
              </a:rPr>
              <a:t> </a:t>
            </a:r>
            <a:r>
              <a:rPr lang="en-ID" b="0" err="1">
                <a:effectLst/>
              </a:rPr>
              <a:t>beberapa</a:t>
            </a:r>
            <a:r>
              <a:rPr lang="en-ID" b="0">
                <a:effectLst/>
              </a:rPr>
              <a:t> e-commerce di Pakistan </a:t>
            </a:r>
            <a:r>
              <a:rPr lang="en-ID" b="0" err="1">
                <a:effectLst/>
              </a:rPr>
              <a:t>dari</a:t>
            </a:r>
            <a:r>
              <a:rPr lang="en-ID" b="0">
                <a:effectLst/>
              </a:rPr>
              <a:t> </a:t>
            </a:r>
            <a:r>
              <a:rPr lang="en-ID" b="0" err="1">
                <a:effectLst/>
              </a:rPr>
              <a:t>Maret</a:t>
            </a:r>
            <a:r>
              <a:rPr lang="en-ID" b="0">
                <a:effectLst/>
              </a:rPr>
              <a:t> 2016 </a:t>
            </a:r>
            <a:r>
              <a:rPr lang="en-ID" b="0" err="1">
                <a:effectLst/>
              </a:rPr>
              <a:t>hingga</a:t>
            </a:r>
            <a:r>
              <a:rPr lang="en-ID" b="0">
                <a:effectLst/>
              </a:rPr>
              <a:t> </a:t>
            </a:r>
            <a:r>
              <a:rPr lang="en-ID" b="0" err="1">
                <a:effectLst/>
              </a:rPr>
              <a:t>Agustus</a:t>
            </a:r>
            <a:r>
              <a:rPr lang="en-ID" b="0">
                <a:effectLst/>
              </a:rPr>
              <a:t> 2018. Sebelumnya tujuan dari dataset </a:t>
            </a:r>
            <a:r>
              <a:rPr lang="en-ID" b="0" err="1">
                <a:effectLst/>
              </a:rPr>
              <a:t>ini</a:t>
            </a:r>
            <a:r>
              <a:rPr lang="en-ID" b="0">
                <a:effectLst/>
              </a:rPr>
              <a:t> </a:t>
            </a:r>
            <a:r>
              <a:rPr lang="en-ID" b="0" err="1">
                <a:effectLst/>
              </a:rPr>
              <a:t>dikumpulkan</a:t>
            </a:r>
            <a:r>
              <a:rPr lang="en-ID" b="0">
                <a:effectLst/>
              </a:rPr>
              <a:t> yaitu </a:t>
            </a:r>
            <a:r>
              <a:rPr lang="en-ID" b="0" err="1">
                <a:effectLst/>
              </a:rPr>
              <a:t>sebagai</a:t>
            </a:r>
            <a:r>
              <a:rPr lang="en-ID" b="0">
                <a:effectLst/>
              </a:rPr>
              <a:t> </a:t>
            </a:r>
            <a:r>
              <a:rPr lang="en-ID" b="0" err="1">
                <a:effectLst/>
              </a:rPr>
              <a:t>bahan</a:t>
            </a:r>
            <a:r>
              <a:rPr lang="en-ID" b="0">
                <a:effectLst/>
              </a:rPr>
              <a:t> </a:t>
            </a:r>
            <a:r>
              <a:rPr lang="en-ID" b="0" err="1">
                <a:effectLst/>
              </a:rPr>
              <a:t>pembelajaran</a:t>
            </a:r>
            <a:r>
              <a:rPr lang="en-ID" b="0">
                <a:effectLst/>
              </a:rPr>
              <a:t> dan </a:t>
            </a:r>
            <a:r>
              <a:rPr lang="en-ID" b="0" err="1">
                <a:effectLst/>
              </a:rPr>
              <a:t>latihan</a:t>
            </a:r>
            <a:r>
              <a:rPr lang="en-ID" b="0">
                <a:effectLst/>
              </a:rPr>
              <a:t>.</a:t>
            </a:r>
          </a:p>
          <a:p>
            <a:endParaRPr lang="en-ID" b="0">
              <a:effectLst/>
            </a:endParaRPr>
          </a:p>
          <a:p>
            <a:r>
              <a:rPr lang="en-ID" sz="1600" b="0">
                <a:effectLst/>
              </a:rPr>
              <a:t>Dataset yang </a:t>
            </a:r>
            <a:r>
              <a:rPr lang="en-ID" sz="1600" b="0" err="1">
                <a:effectLst/>
              </a:rPr>
              <a:t>digunakan</a:t>
            </a:r>
            <a:r>
              <a:rPr lang="en-ID" sz="1600" b="0">
                <a:effectLst/>
              </a:rPr>
              <a:t> </a:t>
            </a:r>
            <a:r>
              <a:rPr lang="en-ID" sz="1600" b="0" err="1">
                <a:effectLst/>
              </a:rPr>
              <a:t>untuk</a:t>
            </a:r>
            <a:r>
              <a:rPr lang="en-ID" sz="1600" b="0">
                <a:effectLst/>
              </a:rPr>
              <a:t> </a:t>
            </a:r>
            <a:r>
              <a:rPr lang="en-ID" sz="1600" b="0" err="1">
                <a:effectLst/>
              </a:rPr>
              <a:t>melakukan</a:t>
            </a:r>
            <a:r>
              <a:rPr lang="en-ID" sz="1600" b="0">
                <a:effectLst/>
              </a:rPr>
              <a:t> data </a:t>
            </a:r>
            <a:r>
              <a:rPr lang="en-ID" sz="1600" b="0" err="1">
                <a:effectLst/>
              </a:rPr>
              <a:t>analisis</a:t>
            </a:r>
            <a:r>
              <a:rPr lang="en-ID" sz="1600" b="0">
                <a:effectLst/>
              </a:rPr>
              <a:t> pada capstone project kali </a:t>
            </a:r>
            <a:r>
              <a:rPr lang="en-ID" sz="1600" b="0" err="1">
                <a:effectLst/>
              </a:rPr>
              <a:t>ini</a:t>
            </a:r>
            <a:r>
              <a:rPr lang="en-ID" sz="1600" b="0">
                <a:effectLst/>
              </a:rPr>
              <a:t> </a:t>
            </a:r>
            <a:r>
              <a:rPr lang="en-ID" sz="1600" b="0" err="1">
                <a:effectLst/>
              </a:rPr>
              <a:t>diambil</a:t>
            </a:r>
            <a:r>
              <a:rPr lang="en-ID" sz="1600" b="0">
                <a:effectLst/>
              </a:rPr>
              <a:t> </a:t>
            </a:r>
            <a:r>
              <a:rPr lang="en-ID" sz="1600" b="0" err="1">
                <a:effectLst/>
              </a:rPr>
              <a:t>dari</a:t>
            </a:r>
            <a:r>
              <a:rPr lang="en-ID" sz="1600" b="0">
                <a:effectLst/>
              </a:rPr>
              <a:t>:</a:t>
            </a:r>
          </a:p>
          <a:p>
            <a:r>
              <a:rPr lang="en-ID" sz="1600" b="0">
                <a:effectLst/>
              </a:rPr>
              <a:t>https://www.kaggle.com/datasets/zusmani/pakistans-largest-ecommerce-dataset</a:t>
            </a:r>
          </a:p>
        </p:txBody>
      </p:sp>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p:txBody>
          <a:bodyPr/>
          <a:lstStyle/>
          <a:p>
            <a:r>
              <a:rPr lang="en-US"/>
              <a:t>Pakistan’s Largest E-Commerce dataSet</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3</a:t>
            </a:fld>
            <a:endParaRPr lang="en-US"/>
          </a:p>
        </p:txBody>
      </p:sp>
    </p:spTree>
    <p:extLst>
      <p:ext uri="{BB962C8B-B14F-4D97-AF65-F5344CB8AC3E}">
        <p14:creationId xmlns:p14="http://schemas.microsoft.com/office/powerpoint/2010/main" val="612500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D3C5A-CEA8-6DDC-B3F1-41D07C4FA704}"/>
              </a:ext>
            </a:extLst>
          </p:cNvPr>
          <p:cNvSpPr>
            <a:spLocks noGrp="1"/>
          </p:cNvSpPr>
          <p:nvPr>
            <p:ph type="title"/>
          </p:nvPr>
        </p:nvSpPr>
        <p:spPr>
          <a:xfrm>
            <a:off x="4823670" y="1193948"/>
            <a:ext cx="6034216" cy="556641"/>
          </a:xfrm>
        </p:spPr>
        <p:txBody>
          <a:bodyPr/>
          <a:lstStyle/>
          <a:p>
            <a:pPr algn="ctr"/>
            <a:r>
              <a:rPr lang="en-US"/>
              <a:t>Tujuan</a:t>
            </a:r>
          </a:p>
        </p:txBody>
      </p:sp>
      <p:sp>
        <p:nvSpPr>
          <p:cNvPr id="5" name="Subtitle 4">
            <a:extLst>
              <a:ext uri="{FF2B5EF4-FFF2-40B4-BE49-F238E27FC236}">
                <a16:creationId xmlns:a16="http://schemas.microsoft.com/office/drawing/2014/main" id="{0E8B56C7-C38F-E96E-3C19-8ACF8AF9E716}"/>
              </a:ext>
            </a:extLst>
          </p:cNvPr>
          <p:cNvSpPr>
            <a:spLocks noGrp="1"/>
          </p:cNvSpPr>
          <p:nvPr>
            <p:ph type="subTitle" idx="1"/>
          </p:nvPr>
        </p:nvSpPr>
        <p:spPr>
          <a:xfrm>
            <a:off x="4823670" y="1870992"/>
            <a:ext cx="6623991" cy="3514739"/>
          </a:xfrm>
        </p:spPr>
        <p:txBody>
          <a:bodyPr/>
          <a:lstStyle/>
          <a:p>
            <a:r>
              <a:rPr lang="en-ID" b="0">
                <a:effectLst/>
                <a:ea typeface="Tahoma" panose="020B0604030504040204" pitchFamily="34" charset="0"/>
                <a:cs typeface="Tahoma" panose="020B0604030504040204" pitchFamily="34" charset="0"/>
              </a:rPr>
              <a:t>Tujuan dari exploratory data analysis ini adalah memahami bagaimana karakteristik, performa, dan Gambaran besar dari e-commerce di Pakistan yang nantinya mampu memberikan masukan dan rekomendasi tindakan yang harus diambil sebagai strategi perusahaan e-commerce di kemudian hari</a:t>
            </a:r>
            <a:r>
              <a:rPr lang="en-ID" sz="1600" b="0">
                <a:effectLst/>
                <a:ea typeface="Tahoma" panose="020B0604030504040204" pitchFamily="34" charset="0"/>
                <a:cs typeface="Tahoma" panose="020B0604030504040204" pitchFamily="34" charset="0"/>
              </a:rPr>
              <a:t>.</a:t>
            </a:r>
          </a:p>
        </p:txBody>
      </p:sp>
      <p:sp>
        <p:nvSpPr>
          <p:cNvPr id="7" name="Footer Placeholder 6">
            <a:extLst>
              <a:ext uri="{FF2B5EF4-FFF2-40B4-BE49-F238E27FC236}">
                <a16:creationId xmlns:a16="http://schemas.microsoft.com/office/drawing/2014/main" id="{440E13AC-B5E7-B132-0EB7-541E53B3DA90}"/>
              </a:ext>
            </a:extLst>
          </p:cNvPr>
          <p:cNvSpPr>
            <a:spLocks noGrp="1"/>
          </p:cNvSpPr>
          <p:nvPr>
            <p:ph type="ftr" sz="quarter" idx="10"/>
          </p:nvPr>
        </p:nvSpPr>
        <p:spPr/>
        <p:txBody>
          <a:bodyPr/>
          <a:lstStyle/>
          <a:p>
            <a:r>
              <a:rPr lang="en-US"/>
              <a:t>Pakistan’s Largest E-Commerce dataSet</a:t>
            </a:r>
          </a:p>
        </p:txBody>
      </p:sp>
      <p:sp>
        <p:nvSpPr>
          <p:cNvPr id="8" name="Slide Number Placeholder 7">
            <a:extLst>
              <a:ext uri="{FF2B5EF4-FFF2-40B4-BE49-F238E27FC236}">
                <a16:creationId xmlns:a16="http://schemas.microsoft.com/office/drawing/2014/main" id="{126E68C1-1703-73CF-D4D8-D10C96073FA1}"/>
              </a:ext>
            </a:extLst>
          </p:cNvPr>
          <p:cNvSpPr>
            <a:spLocks noGrp="1"/>
          </p:cNvSpPr>
          <p:nvPr>
            <p:ph type="sldNum" sz="quarter" idx="11"/>
          </p:nvPr>
        </p:nvSpPr>
        <p:spPr/>
        <p:txBody>
          <a:bodyPr/>
          <a:lstStyle/>
          <a:p>
            <a:fld id="{09A01C0A-2BB6-49E7-91A3-DCB9F9F59583}" type="slidenum">
              <a:rPr lang="en-US" smtClean="0"/>
              <a:pPr/>
              <a:t>4</a:t>
            </a:fld>
            <a:endParaRPr lang="en-US"/>
          </a:p>
        </p:txBody>
      </p:sp>
    </p:spTree>
    <p:extLst>
      <p:ext uri="{BB962C8B-B14F-4D97-AF65-F5344CB8AC3E}">
        <p14:creationId xmlns:p14="http://schemas.microsoft.com/office/powerpoint/2010/main" val="25216153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C8CC3-7107-300E-F28E-20A5D6EB0AFE}"/>
              </a:ext>
            </a:extLst>
          </p:cNvPr>
          <p:cNvSpPr>
            <a:spLocks noGrp="1"/>
          </p:cNvSpPr>
          <p:nvPr>
            <p:ph type="title"/>
          </p:nvPr>
        </p:nvSpPr>
        <p:spPr/>
        <p:txBody>
          <a:bodyPr/>
          <a:lstStyle/>
          <a:p>
            <a:r>
              <a:rPr lang="en-US" sz="3600"/>
              <a:t>Pernyataan masalah</a:t>
            </a:r>
            <a:endParaRPr lang="en-US"/>
          </a:p>
        </p:txBody>
      </p:sp>
      <p:sp>
        <p:nvSpPr>
          <p:cNvPr id="6" name="Footer Placeholder 5">
            <a:extLst>
              <a:ext uri="{FF2B5EF4-FFF2-40B4-BE49-F238E27FC236}">
                <a16:creationId xmlns:a16="http://schemas.microsoft.com/office/drawing/2014/main" id="{2DC2019C-5BC9-A628-7DDB-469DAE4B64DE}"/>
              </a:ext>
            </a:extLst>
          </p:cNvPr>
          <p:cNvSpPr>
            <a:spLocks noGrp="1"/>
          </p:cNvSpPr>
          <p:nvPr>
            <p:ph type="ftr" sz="quarter" idx="10"/>
          </p:nvPr>
        </p:nvSpPr>
        <p:spPr/>
        <p:txBody>
          <a:bodyPr/>
          <a:lstStyle/>
          <a:p>
            <a:r>
              <a:rPr lang="en-US"/>
              <a:t>Pakistan’s Largest E-Commerce dataSet</a:t>
            </a:r>
          </a:p>
        </p:txBody>
      </p:sp>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mtClean="0"/>
              <a:pPr/>
              <a:t>5</a:t>
            </a:fld>
            <a:endParaRPr lang="en-US"/>
          </a:p>
        </p:txBody>
      </p:sp>
      <p:sp>
        <p:nvSpPr>
          <p:cNvPr id="5" name="Content Placeholder 4">
            <a:extLst>
              <a:ext uri="{FF2B5EF4-FFF2-40B4-BE49-F238E27FC236}">
                <a16:creationId xmlns:a16="http://schemas.microsoft.com/office/drawing/2014/main" id="{95DA62B9-119B-46F5-B313-3B4A04722F03}"/>
              </a:ext>
            </a:extLst>
          </p:cNvPr>
          <p:cNvSpPr>
            <a:spLocks noGrp="1"/>
          </p:cNvSpPr>
          <p:nvPr>
            <p:ph sz="half" idx="2"/>
          </p:nvPr>
        </p:nvSpPr>
        <p:spPr/>
        <p:txBody>
          <a:bodyPr/>
          <a:lstStyle/>
          <a:p>
            <a:r>
              <a:rPr lang="en-ID" sz="2200" b="1">
                <a:effectLst/>
              </a:rPr>
              <a:t>1.</a:t>
            </a:r>
            <a:r>
              <a:rPr lang="en-ID" sz="2200" b="0" i="1">
                <a:effectLst/>
              </a:rPr>
              <a:t> Produk kategori apa yang paling laku dijual oleh e-commerce dari  Maret 2016 sampai Agustus 2018</a:t>
            </a:r>
            <a:endParaRPr lang="en-ID" sz="2200" b="0">
              <a:effectLst/>
            </a:endParaRPr>
          </a:p>
          <a:p>
            <a:r>
              <a:rPr lang="en-ID" sz="2200" b="1">
                <a:effectLst/>
              </a:rPr>
              <a:t>2.</a:t>
            </a:r>
            <a:r>
              <a:rPr lang="en-ID" sz="2200" b="0" i="1">
                <a:effectLst/>
              </a:rPr>
              <a:t> Produk kategori apa yang memberikan pendapatan terbesar?</a:t>
            </a:r>
            <a:endParaRPr lang="en-ID" sz="2200" b="0">
              <a:effectLst/>
            </a:endParaRPr>
          </a:p>
          <a:p>
            <a:r>
              <a:rPr lang="en-ID" sz="2200" b="1">
                <a:effectLst/>
              </a:rPr>
              <a:t>3.</a:t>
            </a:r>
            <a:r>
              <a:rPr lang="en-ID" sz="2200" b="0" i="1">
                <a:effectLst/>
              </a:rPr>
              <a:t> Bagaimana trend pendapatan e-commerce dilihat dari tahun dan bulan?</a:t>
            </a:r>
            <a:endParaRPr lang="en-ID" sz="2200" b="0">
              <a:effectLst/>
            </a:endParaRPr>
          </a:p>
          <a:p>
            <a:r>
              <a:rPr lang="en-ID" sz="2200" b="1">
                <a:effectLst/>
              </a:rPr>
              <a:t>4.</a:t>
            </a:r>
            <a:r>
              <a:rPr lang="en-ID" sz="2200" b="0" i="1">
                <a:effectLst/>
              </a:rPr>
              <a:t> Bagaimana status order e-commerce dari Maret 2016 sampai Agustus 2018?</a:t>
            </a:r>
            <a:endParaRPr lang="en-ID" sz="2200" b="0">
              <a:effectLst/>
            </a:endParaRPr>
          </a:p>
          <a:p>
            <a:r>
              <a:rPr lang="en-ID" sz="2200" b="1">
                <a:effectLst/>
              </a:rPr>
              <a:t>5.</a:t>
            </a:r>
            <a:r>
              <a:rPr lang="en-ID" sz="2200" b="0" i="1">
                <a:effectLst/>
              </a:rPr>
              <a:t> Apakah ada kecenderungan konsumen untuk menggunakan sales commission code?</a:t>
            </a:r>
            <a:endParaRPr lang="en-ID" sz="2200" b="0">
              <a:effectLst/>
            </a:endParaRPr>
          </a:p>
          <a:p>
            <a:endParaRPr lang="en-ID"/>
          </a:p>
        </p:txBody>
      </p:sp>
    </p:spTree>
    <p:extLst>
      <p:ext uri="{BB962C8B-B14F-4D97-AF65-F5344CB8AC3E}">
        <p14:creationId xmlns:p14="http://schemas.microsoft.com/office/powerpoint/2010/main" val="16432889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984E2-4C7E-D7E0-9603-A0CE74BC7667}"/>
              </a:ext>
            </a:extLst>
          </p:cNvPr>
          <p:cNvSpPr>
            <a:spLocks noGrp="1"/>
          </p:cNvSpPr>
          <p:nvPr>
            <p:ph type="title"/>
          </p:nvPr>
        </p:nvSpPr>
        <p:spPr>
          <a:xfrm>
            <a:off x="5919831" y="2405699"/>
            <a:ext cx="5862578" cy="1627168"/>
          </a:xfrm>
        </p:spPr>
        <p:txBody>
          <a:bodyPr/>
          <a:lstStyle/>
          <a:p>
            <a:r>
              <a:rPr lang="en-US" sz="4800"/>
              <a:t>Hasil Data analisis</a:t>
            </a:r>
          </a:p>
        </p:txBody>
      </p:sp>
      <p:pic>
        <p:nvPicPr>
          <p:cNvPr id="9" name="Picture Placeholder 11" descr="Close-up of skyscrapers">
            <a:extLst>
              <a:ext uri="{FF2B5EF4-FFF2-40B4-BE49-F238E27FC236}">
                <a16:creationId xmlns:a16="http://schemas.microsoft.com/office/drawing/2014/main" id="{F1C48F23-8E0F-4719-8886-4A20421AABED}"/>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colorTemperature colorTemp="8800"/>
                    </a14:imgEffect>
                    <a14:imgEffect>
                      <a14:saturation sat="0"/>
                    </a14:imgEffect>
                    <a14:imgEffect>
                      <a14:brightnessContrast bright="26000" contrast="-21000"/>
                    </a14:imgEffect>
                  </a14:imgLayer>
                </a14:imgProps>
              </a:ext>
              <a:ext uri="{28A0092B-C50C-407E-A947-70E740481C1C}">
                <a14:useLocalDpi xmlns:a14="http://schemas.microsoft.com/office/drawing/2010/main"/>
              </a:ext>
            </a:extLst>
          </a:blip>
          <a:srcRect/>
          <a:stretch/>
        </p:blipFill>
        <p:spPr>
          <a:xfrm>
            <a:off x="134060" y="0"/>
            <a:ext cx="4597556" cy="5549900"/>
          </a:xfrm>
          <a:blipFill dpi="0" rotWithShape="1">
            <a:blip r:embed="rId5" cstate="print">
              <a:duotone>
                <a:prstClr val="black"/>
                <a:schemeClr val="tx2">
                  <a:tint val="45000"/>
                  <a:satMod val="400000"/>
                </a:schemeClr>
              </a:duotone>
              <a:extLst>
                <a:ext uri="{BEBA8EAE-BF5A-486C-A8C5-ECC9F3942E4B}">
                  <a14:imgProps xmlns:a14="http://schemas.microsoft.com/office/drawing/2010/main">
                    <a14:imgLayer r:embed="rId6">
                      <a14:imgEffect>
                        <a14:colorTemperature colorTemp="4700"/>
                      </a14:imgEffect>
                      <a14:imgEffect>
                        <a14:brightnessContrast bright="20000" contrast="-40000"/>
                      </a14:imgEffect>
                    </a14:imgLayer>
                  </a14:imgProps>
                </a:ext>
                <a:ext uri="{28A0092B-C50C-407E-A947-70E740481C1C}">
                  <a14:useLocalDpi xmlns:a14="http://schemas.microsoft.com/office/drawing/2010/main"/>
                </a:ext>
              </a:extLst>
            </a:blip>
            <a:srcRect/>
            <a:stretch>
              <a:fillRect b="124"/>
            </a:stretch>
          </a:blipFill>
        </p:spPr>
      </p:pic>
      <p:sp>
        <p:nvSpPr>
          <p:cNvPr id="14" name="Rectangle 13">
            <a:extLst>
              <a:ext uri="{FF2B5EF4-FFF2-40B4-BE49-F238E27FC236}">
                <a16:creationId xmlns:a16="http://schemas.microsoft.com/office/drawing/2014/main" id="{0D15BEAD-012C-AF1F-9EBB-243A511C902E}"/>
              </a:ext>
              <a:ext uri="{C183D7F6-B498-43B3-948B-1728B52AA6E4}">
                <adec:decorative xmlns:adec="http://schemas.microsoft.com/office/drawing/2017/decorative" val="1"/>
              </a:ext>
            </a:extLst>
          </p:cNvPr>
          <p:cNvSpPr/>
          <p:nvPr/>
        </p:nvSpPr>
        <p:spPr>
          <a:xfrm>
            <a:off x="23812" y="0"/>
            <a:ext cx="2743200" cy="1336433"/>
          </a:xfrm>
          <a:prstGeom prst="rect">
            <a:avLst/>
          </a:prstGeom>
          <a:solidFill>
            <a:schemeClr val="accent1">
              <a:alpha val="87843"/>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chemeClr val="accent1"/>
              </a:solidFill>
            </a:endParaRPr>
          </a:p>
        </p:txBody>
      </p:sp>
      <p:sp>
        <p:nvSpPr>
          <p:cNvPr id="16" name="Rectangle 15">
            <a:extLst>
              <a:ext uri="{FF2B5EF4-FFF2-40B4-BE49-F238E27FC236}">
                <a16:creationId xmlns:a16="http://schemas.microsoft.com/office/drawing/2014/main" id="{2D578531-1E9F-3E5A-7A85-E9CA9A5C7312}"/>
              </a:ext>
              <a:ext uri="{C183D7F6-B498-43B3-948B-1728B52AA6E4}">
                <adec:decorative xmlns:adec="http://schemas.microsoft.com/office/drawing/2017/decorative" val="1"/>
              </a:ext>
            </a:extLst>
          </p:cNvPr>
          <p:cNvSpPr/>
          <p:nvPr/>
        </p:nvSpPr>
        <p:spPr>
          <a:xfrm>
            <a:off x="4479825" y="2774950"/>
            <a:ext cx="251791" cy="2071501"/>
          </a:xfrm>
          <a:prstGeom prst="rect">
            <a:avLst/>
          </a:prstGeom>
          <a:solidFill>
            <a:schemeClr val="accent1">
              <a:alpha val="76078"/>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chemeClr val="accent1"/>
              </a:solidFill>
            </a:endParaRPr>
          </a:p>
        </p:txBody>
      </p:sp>
    </p:spTree>
    <p:extLst>
      <p:ext uri="{BB962C8B-B14F-4D97-AF65-F5344CB8AC3E}">
        <p14:creationId xmlns:p14="http://schemas.microsoft.com/office/powerpoint/2010/main" val="9635620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6C55C-AAF3-41AB-A899-F0EB968598D7}"/>
              </a:ext>
            </a:extLst>
          </p:cNvPr>
          <p:cNvSpPr>
            <a:spLocks noGrp="1"/>
          </p:cNvSpPr>
          <p:nvPr>
            <p:ph type="title"/>
          </p:nvPr>
        </p:nvSpPr>
        <p:spPr>
          <a:xfrm>
            <a:off x="850168" y="134865"/>
            <a:ext cx="10122632" cy="652053"/>
          </a:xfrm>
        </p:spPr>
        <p:txBody>
          <a:bodyPr/>
          <a:lstStyle/>
          <a:p>
            <a:r>
              <a:rPr lang="en-ID" sz="2000" b="1">
                <a:effectLst/>
                <a:latin typeface="Consolas" panose="020B0609020204030204" pitchFamily="49" charset="0"/>
              </a:rPr>
              <a:t>Produk kategori yang paling banyak laku dari Maret 2016 - Agustus 2018</a:t>
            </a:r>
            <a:endParaRPr lang="en-ID" sz="2000" b="0">
              <a:effectLst/>
              <a:latin typeface="Consolas" panose="020B0609020204030204" pitchFamily="49" charset="0"/>
            </a:endParaRPr>
          </a:p>
        </p:txBody>
      </p:sp>
      <p:sp>
        <p:nvSpPr>
          <p:cNvPr id="3" name="Content Placeholder 2">
            <a:extLst>
              <a:ext uri="{FF2B5EF4-FFF2-40B4-BE49-F238E27FC236}">
                <a16:creationId xmlns:a16="http://schemas.microsoft.com/office/drawing/2014/main" id="{15121182-3CFD-4539-80E6-9458C4FA6C7D}"/>
              </a:ext>
            </a:extLst>
          </p:cNvPr>
          <p:cNvSpPr>
            <a:spLocks noGrp="1"/>
          </p:cNvSpPr>
          <p:nvPr>
            <p:ph sz="half" idx="2"/>
          </p:nvPr>
        </p:nvSpPr>
        <p:spPr>
          <a:xfrm>
            <a:off x="4272373" y="906011"/>
            <a:ext cx="7004194" cy="1992888"/>
          </a:xfrm>
        </p:spPr>
        <p:txBody>
          <a:bodyPr/>
          <a:lstStyle/>
          <a:p>
            <a:r>
              <a:rPr lang="en-ID" sz="1400">
                <a:solidFill>
                  <a:schemeClr val="tx2">
                    <a:lumMod val="75000"/>
                  </a:schemeClr>
                </a:solidFill>
                <a:effectLst/>
              </a:rPr>
              <a:t>Analisis:</a:t>
            </a:r>
            <a:r>
              <a:rPr lang="en-ID" sz="1400">
                <a:solidFill>
                  <a:schemeClr val="tx2">
                    <a:lumMod val="75000"/>
                  </a:schemeClr>
                </a:solidFill>
              </a:rPr>
              <a:t> </a:t>
            </a:r>
            <a:r>
              <a:rPr lang="en-ID" sz="1400" b="0">
                <a:effectLst/>
                <a:ea typeface="Tahoma" panose="020B0604030504040204" pitchFamily="34" charset="0"/>
                <a:cs typeface="Tahoma" panose="020B0604030504040204" pitchFamily="34" charset="0"/>
              </a:rPr>
              <a:t>Mobile &amp; Tablet merupakan kategori produk yang paling laku dengan total transaksi sebanyak 115709 diikuti Men's fashion dengan total transaksi sebanyak 92218 dan Women's Fashion dengan total transaksi sebanyak 59720. Dikutip dari seller.alibaba.com dan hutch.pk menyatakan bahwa mobile &amp; tablet, men's fashion dan women's fashion masuk kedalam 10 kategori produk yang paling banyak dicari oleh masyarakat Pakitas melalui e-commerce.</a:t>
            </a:r>
          </a:p>
        </p:txBody>
      </p:sp>
      <p:sp>
        <p:nvSpPr>
          <p:cNvPr id="4" name="Footer Placeholder 3">
            <a:extLst>
              <a:ext uri="{FF2B5EF4-FFF2-40B4-BE49-F238E27FC236}">
                <a16:creationId xmlns:a16="http://schemas.microsoft.com/office/drawing/2014/main" id="{B350188C-22D1-4394-B476-CFD6ED713E04}"/>
              </a:ext>
            </a:extLst>
          </p:cNvPr>
          <p:cNvSpPr>
            <a:spLocks noGrp="1"/>
          </p:cNvSpPr>
          <p:nvPr>
            <p:ph type="ftr" sz="quarter" idx="10"/>
          </p:nvPr>
        </p:nvSpPr>
        <p:spPr/>
        <p:txBody>
          <a:bodyPr/>
          <a:lstStyle/>
          <a:p>
            <a:r>
              <a:rPr lang="en-US"/>
              <a:t>Pakistan’s Largest E-Commerce dataSet</a:t>
            </a:r>
          </a:p>
        </p:txBody>
      </p:sp>
      <p:sp>
        <p:nvSpPr>
          <p:cNvPr id="5" name="Slide Number Placeholder 4">
            <a:extLst>
              <a:ext uri="{FF2B5EF4-FFF2-40B4-BE49-F238E27FC236}">
                <a16:creationId xmlns:a16="http://schemas.microsoft.com/office/drawing/2014/main" id="{E72DCAA4-9E18-4293-BAE9-DE2A491759FB}"/>
              </a:ext>
            </a:extLst>
          </p:cNvPr>
          <p:cNvSpPr>
            <a:spLocks noGrp="1"/>
          </p:cNvSpPr>
          <p:nvPr>
            <p:ph type="sldNum" sz="quarter" idx="11"/>
          </p:nvPr>
        </p:nvSpPr>
        <p:spPr/>
        <p:txBody>
          <a:bodyPr/>
          <a:lstStyle/>
          <a:p>
            <a:fld id="{09A01C0A-2BB6-49E7-91A3-DCB9F9F59583}" type="slidenum">
              <a:rPr lang="en-US" smtClean="0"/>
              <a:pPr/>
              <a:t>7</a:t>
            </a:fld>
            <a:endParaRPr lang="en-US"/>
          </a:p>
        </p:txBody>
      </p:sp>
      <p:sp>
        <p:nvSpPr>
          <p:cNvPr id="6" name="Content Placeholder 2">
            <a:extLst>
              <a:ext uri="{FF2B5EF4-FFF2-40B4-BE49-F238E27FC236}">
                <a16:creationId xmlns:a16="http://schemas.microsoft.com/office/drawing/2014/main" id="{DCDBFF79-99F4-4227-88E7-76065B433A6B}"/>
              </a:ext>
            </a:extLst>
          </p:cNvPr>
          <p:cNvSpPr txBox="1">
            <a:spLocks/>
          </p:cNvSpPr>
          <p:nvPr/>
        </p:nvSpPr>
        <p:spPr>
          <a:xfrm>
            <a:off x="4272372" y="3143490"/>
            <a:ext cx="7438659" cy="2927592"/>
          </a:xfrm>
          <a:prstGeom prst="rect">
            <a:avLst/>
          </a:prstGeom>
        </p:spPr>
        <p:txBody>
          <a:bodyPr vert="horz" lIns="0" tIns="0" rIns="0" bIns="0" rtlCol="0">
            <a:noAutofit/>
          </a:bodyPr>
          <a:lst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mn-lt"/>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mn-lt"/>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mn-lt"/>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200">
                <a:solidFill>
                  <a:schemeClr val="tx2">
                    <a:lumMod val="75000"/>
                  </a:schemeClr>
                </a:solidFill>
              </a:rPr>
              <a:t>Rekomendasi: </a:t>
            </a:r>
            <a:r>
              <a:rPr lang="en-ID" sz="1400"/>
              <a:t>U</a:t>
            </a:r>
            <a:r>
              <a:rPr lang="en-ID" sz="1400" b="0">
                <a:effectLst/>
              </a:rPr>
              <a:t>ntuk kategori produk mobile &amp; tablet adalah untuk fokus meningkatkan promosi dan marketing dengan program-program yang menarik dan menguntungkan untuk pelanggan pada umur 21 sampai 30 tahun karena 77% pengguna smartphone ada pada rentang umur tersebut. Selain menjual smartphone, e-commerce disaranakan untuk menjual low-cost phone alasannya adalah masih banyak pengguna yang menggunakan low-cost phone sebagai secondary option untuk alasan keamanan dan juga e-commerce bisa menyediakan produk penunjang dari mobile &amp; tablet seperti aksesoris 3rd party ataupun aksesoris official dengan harga lebih murah dibanding harga pembelian secara offline.</a:t>
            </a:r>
          </a:p>
          <a:p>
            <a:r>
              <a:rPr lang="en-US" sz="1100"/>
              <a:t> </a:t>
            </a:r>
            <a:endParaRPr lang="en-ID" sz="1100"/>
          </a:p>
        </p:txBody>
      </p:sp>
      <p:pic>
        <p:nvPicPr>
          <p:cNvPr id="8" name="Picture 7">
            <a:extLst>
              <a:ext uri="{FF2B5EF4-FFF2-40B4-BE49-F238E27FC236}">
                <a16:creationId xmlns:a16="http://schemas.microsoft.com/office/drawing/2014/main" id="{CE0FE4E8-F515-441B-B3F4-2279CA8FCEBC}"/>
              </a:ext>
            </a:extLst>
          </p:cNvPr>
          <p:cNvPicPr>
            <a:picLocks noChangeAspect="1"/>
          </p:cNvPicPr>
          <p:nvPr/>
        </p:nvPicPr>
        <p:blipFill>
          <a:blip r:embed="rId2"/>
          <a:stretch>
            <a:fillRect/>
          </a:stretch>
        </p:blipFill>
        <p:spPr>
          <a:xfrm>
            <a:off x="81244" y="786918"/>
            <a:ext cx="4191128" cy="4087086"/>
          </a:xfrm>
          <a:prstGeom prst="rect">
            <a:avLst/>
          </a:prstGeom>
        </p:spPr>
      </p:pic>
      <p:graphicFrame>
        <p:nvGraphicFramePr>
          <p:cNvPr id="9" name="Table 8">
            <a:extLst>
              <a:ext uri="{FF2B5EF4-FFF2-40B4-BE49-F238E27FC236}">
                <a16:creationId xmlns:a16="http://schemas.microsoft.com/office/drawing/2014/main" id="{D208CB68-F871-4906-839D-520E1B0A9FEB}"/>
              </a:ext>
            </a:extLst>
          </p:cNvPr>
          <p:cNvGraphicFramePr>
            <a:graphicFrameLocks noGrp="1"/>
          </p:cNvGraphicFramePr>
          <p:nvPr>
            <p:extLst>
              <p:ext uri="{D42A27DB-BD31-4B8C-83A1-F6EECF244321}">
                <p14:modId xmlns:p14="http://schemas.microsoft.com/office/powerpoint/2010/main" val="1572703983"/>
              </p:ext>
            </p:extLst>
          </p:nvPr>
        </p:nvGraphicFramePr>
        <p:xfrm>
          <a:off x="576917" y="4884299"/>
          <a:ext cx="3013571" cy="1071884"/>
        </p:xfrm>
        <a:graphic>
          <a:graphicData uri="http://schemas.openxmlformats.org/drawingml/2006/table">
            <a:tbl>
              <a:tblPr>
                <a:tableStyleId>{5C22544A-7EE6-4342-B048-85BDC9FD1C3A}</a:tableStyleId>
              </a:tblPr>
              <a:tblGrid>
                <a:gridCol w="1570710">
                  <a:extLst>
                    <a:ext uri="{9D8B030D-6E8A-4147-A177-3AD203B41FA5}">
                      <a16:colId xmlns:a16="http://schemas.microsoft.com/office/drawing/2014/main" val="520297712"/>
                    </a:ext>
                  </a:extLst>
                </a:gridCol>
                <a:gridCol w="1442861">
                  <a:extLst>
                    <a:ext uri="{9D8B030D-6E8A-4147-A177-3AD203B41FA5}">
                      <a16:colId xmlns:a16="http://schemas.microsoft.com/office/drawing/2014/main" val="3113076719"/>
                    </a:ext>
                  </a:extLst>
                </a:gridCol>
              </a:tblGrid>
              <a:tr h="320879">
                <a:tc>
                  <a:txBody>
                    <a:bodyPr/>
                    <a:lstStyle/>
                    <a:p>
                      <a:pPr algn="l" fontAlgn="b"/>
                      <a:r>
                        <a:rPr lang="en-ID" sz="1100" u="none" strike="noStrike">
                          <a:effectLst/>
                        </a:rPr>
                        <a:t>Category Name</a:t>
                      </a:r>
                      <a:endParaRPr lang="en-ID" sz="1100" b="0" i="0" u="none" strike="noStrike">
                        <a:solidFill>
                          <a:srgbClr val="000000"/>
                        </a:solidFill>
                        <a:effectLst/>
                        <a:latin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75000"/>
                      </a:schemeClr>
                    </a:solidFill>
                  </a:tcPr>
                </a:tc>
                <a:tc>
                  <a:txBody>
                    <a:bodyPr/>
                    <a:lstStyle/>
                    <a:p>
                      <a:pPr algn="r" fontAlgn="b"/>
                      <a:r>
                        <a:rPr lang="en-ID" sz="1100" u="none" strike="noStrike">
                          <a:effectLst/>
                        </a:rPr>
                        <a:t>Jumlah Pembelian</a:t>
                      </a:r>
                      <a:endParaRPr lang="en-ID" sz="1100" b="0" i="0" u="none" strike="noStrike">
                        <a:solidFill>
                          <a:srgbClr val="000000"/>
                        </a:solidFill>
                        <a:effectLst/>
                        <a:latin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75000"/>
                      </a:schemeClr>
                    </a:solidFill>
                  </a:tcPr>
                </a:tc>
                <a:extLst>
                  <a:ext uri="{0D108BD9-81ED-4DB2-BD59-A6C34878D82A}">
                    <a16:rowId xmlns:a16="http://schemas.microsoft.com/office/drawing/2014/main" val="1135605953"/>
                  </a:ext>
                </a:extLst>
              </a:tr>
              <a:tr h="280769">
                <a:tc>
                  <a:txBody>
                    <a:bodyPr/>
                    <a:lstStyle/>
                    <a:p>
                      <a:pPr algn="l" fontAlgn="b"/>
                      <a:r>
                        <a:rPr lang="en-ID" sz="1000" u="none" strike="noStrike">
                          <a:effectLst/>
                        </a:rPr>
                        <a:t>Mobiles &amp; Tablets  </a:t>
                      </a:r>
                      <a:endParaRPr lang="en-ID" sz="1000" b="0" i="0" u="none" strike="noStrike">
                        <a:solidFill>
                          <a:srgbClr val="000000"/>
                        </a:solidFill>
                        <a:effectLst/>
                        <a:latin typeface="Segoe UI" panose="020B0502040204020203"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ID" sz="1100" u="none" strike="noStrike">
                          <a:effectLst/>
                        </a:rPr>
                        <a:t>115709</a:t>
                      </a:r>
                      <a:endParaRPr lang="en-ID" sz="1100" b="0" i="0" u="none" strike="noStrike">
                        <a:solidFill>
                          <a:srgbClr val="000000"/>
                        </a:solidFill>
                        <a:effectLst/>
                        <a:latin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18485672"/>
                  </a:ext>
                </a:extLst>
              </a:tr>
              <a:tr h="230632">
                <a:tc>
                  <a:txBody>
                    <a:bodyPr/>
                    <a:lstStyle/>
                    <a:p>
                      <a:pPr algn="l" fontAlgn="b"/>
                      <a:r>
                        <a:rPr lang="en-ID" sz="1100" u="none" strike="noStrike">
                          <a:effectLst/>
                        </a:rPr>
                        <a:t>Men's Fashion </a:t>
                      </a:r>
                      <a:endParaRPr lang="en-ID" sz="1100" b="0" i="0" u="none" strike="noStrike">
                        <a:solidFill>
                          <a:srgbClr val="000000"/>
                        </a:solidFill>
                        <a:effectLst/>
                        <a:latin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ID" sz="1100" u="none" strike="noStrike">
                          <a:effectLst/>
                        </a:rPr>
                        <a:t>92218</a:t>
                      </a:r>
                      <a:endParaRPr lang="en-ID" sz="1100" b="0" i="0" u="none" strike="noStrike">
                        <a:solidFill>
                          <a:srgbClr val="000000"/>
                        </a:solidFill>
                        <a:effectLst/>
                        <a:latin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97746199"/>
                  </a:ext>
                </a:extLst>
              </a:tr>
              <a:tr h="239604">
                <a:tc>
                  <a:txBody>
                    <a:bodyPr/>
                    <a:lstStyle/>
                    <a:p>
                      <a:pPr algn="l" fontAlgn="b"/>
                      <a:r>
                        <a:rPr lang="en-ID" sz="1100" u="none" strike="noStrike">
                          <a:effectLst/>
                        </a:rPr>
                        <a:t>Women's Fashion </a:t>
                      </a:r>
                      <a:endParaRPr lang="en-ID" sz="1100" b="0" i="0" u="none" strike="noStrike">
                        <a:solidFill>
                          <a:srgbClr val="000000"/>
                        </a:solidFill>
                        <a:effectLst/>
                        <a:latin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ID" sz="1100" u="none" strike="noStrike">
                          <a:effectLst/>
                        </a:rPr>
                        <a:t>59720</a:t>
                      </a:r>
                      <a:endParaRPr lang="en-ID" sz="1100" b="0" i="0" u="none" strike="noStrike">
                        <a:solidFill>
                          <a:srgbClr val="000000"/>
                        </a:solidFill>
                        <a:effectLst/>
                        <a:latin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24634354"/>
                  </a:ext>
                </a:extLst>
              </a:tr>
            </a:tbl>
          </a:graphicData>
        </a:graphic>
      </p:graphicFrame>
    </p:spTree>
    <p:extLst>
      <p:ext uri="{BB962C8B-B14F-4D97-AF65-F5344CB8AC3E}">
        <p14:creationId xmlns:p14="http://schemas.microsoft.com/office/powerpoint/2010/main" val="29187543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616DFD-96A7-495D-A50C-CCDFEBC242DF}"/>
              </a:ext>
            </a:extLst>
          </p:cNvPr>
          <p:cNvSpPr>
            <a:spLocks noGrp="1"/>
          </p:cNvSpPr>
          <p:nvPr>
            <p:ph type="title"/>
          </p:nvPr>
        </p:nvSpPr>
        <p:spPr>
          <a:xfrm>
            <a:off x="850168" y="247127"/>
            <a:ext cx="10122632" cy="652054"/>
          </a:xfrm>
        </p:spPr>
        <p:txBody>
          <a:bodyPr/>
          <a:lstStyle/>
          <a:p>
            <a:r>
              <a:rPr lang="sv-SE" sz="2200">
                <a:effectLst/>
                <a:latin typeface="Consolas" panose="020B0609020204030204" pitchFamily="49" charset="0"/>
              </a:rPr>
              <a:t>Kategori Produk dengan Pendapatan Terbesar dan Terkecil</a:t>
            </a:r>
            <a:endParaRPr lang="en-ID" sz="2200"/>
          </a:p>
        </p:txBody>
      </p:sp>
      <p:sp>
        <p:nvSpPr>
          <p:cNvPr id="3" name="Content Placeholder 2">
            <a:extLst>
              <a:ext uri="{FF2B5EF4-FFF2-40B4-BE49-F238E27FC236}">
                <a16:creationId xmlns:a16="http://schemas.microsoft.com/office/drawing/2014/main" id="{4DB3F07C-62E3-40AE-91C6-7FD7EC72E4DB}"/>
              </a:ext>
            </a:extLst>
          </p:cNvPr>
          <p:cNvSpPr>
            <a:spLocks noGrp="1"/>
          </p:cNvSpPr>
          <p:nvPr>
            <p:ph sz="half" idx="2"/>
          </p:nvPr>
        </p:nvSpPr>
        <p:spPr>
          <a:xfrm>
            <a:off x="5184394" y="1090569"/>
            <a:ext cx="6358855" cy="2654516"/>
          </a:xfrm>
        </p:spPr>
        <p:txBody>
          <a:bodyPr/>
          <a:lstStyle/>
          <a:p>
            <a:r>
              <a:rPr lang="en-ID" sz="1400">
                <a:solidFill>
                  <a:srgbClr val="132BDC"/>
                </a:solidFill>
                <a:effectLst/>
              </a:rPr>
              <a:t>Analisis: </a:t>
            </a:r>
            <a:r>
              <a:rPr lang="en-ID" sz="1200" b="0">
                <a:effectLst/>
              </a:rPr>
              <a:t>Berdasarkan tabel dan grafik kategori produk untuk Mobiles &amp; tablet masih memberikan kontribusi yang besar terhadap pendapatan e-commerce selain jumlah penjualannya yang besar, akan tetapi ada perbedaan untuk peringkat kedua dan ketiga. Appliance dan Entertainment memberikan pendapatan yang lebih baik dibandingkan men's fashion dan women's fashion. Kemungkinan hal ini terjadi karena harga satuan produk appliances dan entertainment jauh lebih tinggi dibandingkan fashion sehingga walaupun bukan salah satu penjualan terbanyak namun memberikan kontribusi pendapatan yang lebih baik.</a:t>
            </a:r>
          </a:p>
          <a:p>
            <a:endParaRPr lang="en-ID">
              <a:solidFill>
                <a:srgbClr val="BECFDA"/>
              </a:solidFill>
              <a:effectLst/>
            </a:endParaRPr>
          </a:p>
        </p:txBody>
      </p:sp>
      <p:sp>
        <p:nvSpPr>
          <p:cNvPr id="4" name="Footer Placeholder 3">
            <a:extLst>
              <a:ext uri="{FF2B5EF4-FFF2-40B4-BE49-F238E27FC236}">
                <a16:creationId xmlns:a16="http://schemas.microsoft.com/office/drawing/2014/main" id="{B94AE2A2-3C5E-41CC-84C9-3E3B8DE68D07}"/>
              </a:ext>
            </a:extLst>
          </p:cNvPr>
          <p:cNvSpPr>
            <a:spLocks noGrp="1"/>
          </p:cNvSpPr>
          <p:nvPr>
            <p:ph type="ftr" sz="quarter" idx="10"/>
          </p:nvPr>
        </p:nvSpPr>
        <p:spPr/>
        <p:txBody>
          <a:bodyPr/>
          <a:lstStyle/>
          <a:p>
            <a:r>
              <a:rPr lang="en-US"/>
              <a:t>Pakistan’s Largest E-Commerce dataSet</a:t>
            </a:r>
          </a:p>
        </p:txBody>
      </p:sp>
      <p:sp>
        <p:nvSpPr>
          <p:cNvPr id="5" name="Slide Number Placeholder 4">
            <a:extLst>
              <a:ext uri="{FF2B5EF4-FFF2-40B4-BE49-F238E27FC236}">
                <a16:creationId xmlns:a16="http://schemas.microsoft.com/office/drawing/2014/main" id="{570328BB-976E-4DBF-A7B6-3144108A1D36}"/>
              </a:ext>
            </a:extLst>
          </p:cNvPr>
          <p:cNvSpPr>
            <a:spLocks noGrp="1"/>
          </p:cNvSpPr>
          <p:nvPr>
            <p:ph type="sldNum" sz="quarter" idx="11"/>
          </p:nvPr>
        </p:nvSpPr>
        <p:spPr/>
        <p:txBody>
          <a:bodyPr/>
          <a:lstStyle/>
          <a:p>
            <a:fld id="{09A01C0A-2BB6-49E7-91A3-DCB9F9F59583}" type="slidenum">
              <a:rPr lang="en-US" smtClean="0"/>
              <a:pPr/>
              <a:t>8</a:t>
            </a:fld>
            <a:endParaRPr lang="en-US"/>
          </a:p>
        </p:txBody>
      </p:sp>
      <p:sp>
        <p:nvSpPr>
          <p:cNvPr id="6" name="Content Placeholder 2">
            <a:extLst>
              <a:ext uri="{FF2B5EF4-FFF2-40B4-BE49-F238E27FC236}">
                <a16:creationId xmlns:a16="http://schemas.microsoft.com/office/drawing/2014/main" id="{402DE9E9-3507-4E07-AB35-7F028B8ACB22}"/>
              </a:ext>
            </a:extLst>
          </p:cNvPr>
          <p:cNvSpPr txBox="1">
            <a:spLocks/>
          </p:cNvSpPr>
          <p:nvPr/>
        </p:nvSpPr>
        <p:spPr>
          <a:xfrm>
            <a:off x="5184394" y="3745085"/>
            <a:ext cx="6358855" cy="2052226"/>
          </a:xfrm>
          <a:prstGeom prst="rect">
            <a:avLst/>
          </a:prstGeom>
        </p:spPr>
        <p:txBody>
          <a:bodyPr vert="horz" lIns="0" tIns="0" rIns="0" bIns="0" rtlCol="0">
            <a:noAutofit/>
          </a:bodyPr>
          <a:lst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mn-lt"/>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mn-lt"/>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mn-lt"/>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D" sz="1400" b="0">
                <a:solidFill>
                  <a:srgbClr val="132BDC"/>
                </a:solidFill>
                <a:effectLst/>
              </a:rPr>
              <a:t>Rekomendasi: </a:t>
            </a:r>
            <a:r>
              <a:rPr lang="en-ID" sz="1200" b="0">
                <a:effectLst/>
              </a:rPr>
              <a:t>Untuk kategori produk Appliances dan Entertainment yaitu memberikan promosi dengan product bundling, karena produk Appliances dan Entertainment tidak murah sehingga memberikan diskon untuk produk kedua, ketiga dan seterusnya akan meningkatkan minat beli konsumen untuk produk-produk berikutnya. Selain itu produk bundling bisa dilakukan dengan aksesoris penunjang dari appliances dan juga entertainment.</a:t>
            </a:r>
          </a:p>
          <a:p>
            <a:endParaRPr lang="en-ID">
              <a:solidFill>
                <a:srgbClr val="BECFDA"/>
              </a:solidFill>
            </a:endParaRPr>
          </a:p>
        </p:txBody>
      </p:sp>
      <p:pic>
        <p:nvPicPr>
          <p:cNvPr id="9" name="Picture 8">
            <a:extLst>
              <a:ext uri="{FF2B5EF4-FFF2-40B4-BE49-F238E27FC236}">
                <a16:creationId xmlns:a16="http://schemas.microsoft.com/office/drawing/2014/main" id="{87AE82E9-2F11-427D-A0F0-5C2B8689F9CE}"/>
              </a:ext>
            </a:extLst>
          </p:cNvPr>
          <p:cNvPicPr>
            <a:picLocks noChangeAspect="1"/>
          </p:cNvPicPr>
          <p:nvPr/>
        </p:nvPicPr>
        <p:blipFill>
          <a:blip r:embed="rId2"/>
          <a:stretch>
            <a:fillRect/>
          </a:stretch>
        </p:blipFill>
        <p:spPr>
          <a:xfrm>
            <a:off x="244410" y="899181"/>
            <a:ext cx="4545703" cy="5355212"/>
          </a:xfrm>
          <a:prstGeom prst="rect">
            <a:avLst/>
          </a:prstGeom>
        </p:spPr>
      </p:pic>
      <p:graphicFrame>
        <p:nvGraphicFramePr>
          <p:cNvPr id="10" name="Table 9">
            <a:extLst>
              <a:ext uri="{FF2B5EF4-FFF2-40B4-BE49-F238E27FC236}">
                <a16:creationId xmlns:a16="http://schemas.microsoft.com/office/drawing/2014/main" id="{3A32844A-9F74-4A40-838C-79458683AE81}"/>
              </a:ext>
            </a:extLst>
          </p:cNvPr>
          <p:cNvGraphicFramePr>
            <a:graphicFrameLocks noGrp="1"/>
          </p:cNvGraphicFramePr>
          <p:nvPr>
            <p:extLst>
              <p:ext uri="{D42A27DB-BD31-4B8C-83A1-F6EECF244321}">
                <p14:modId xmlns:p14="http://schemas.microsoft.com/office/powerpoint/2010/main" val="1633988237"/>
              </p:ext>
            </p:extLst>
          </p:nvPr>
        </p:nvGraphicFramePr>
        <p:xfrm>
          <a:off x="5054816" y="5582173"/>
          <a:ext cx="2578100" cy="1028700"/>
        </p:xfrm>
        <a:graphic>
          <a:graphicData uri="http://schemas.openxmlformats.org/drawingml/2006/table">
            <a:tbl>
              <a:tblPr>
                <a:tableStyleId>{5C22544A-7EE6-4342-B048-85BDC9FD1C3A}</a:tableStyleId>
              </a:tblPr>
              <a:tblGrid>
                <a:gridCol w="1295400">
                  <a:extLst>
                    <a:ext uri="{9D8B030D-6E8A-4147-A177-3AD203B41FA5}">
                      <a16:colId xmlns:a16="http://schemas.microsoft.com/office/drawing/2014/main" val="1443213308"/>
                    </a:ext>
                  </a:extLst>
                </a:gridCol>
                <a:gridCol w="1282700">
                  <a:extLst>
                    <a:ext uri="{9D8B030D-6E8A-4147-A177-3AD203B41FA5}">
                      <a16:colId xmlns:a16="http://schemas.microsoft.com/office/drawing/2014/main" val="2359858916"/>
                    </a:ext>
                  </a:extLst>
                </a:gridCol>
              </a:tblGrid>
              <a:tr h="182880">
                <a:tc gridSpan="2">
                  <a:txBody>
                    <a:bodyPr/>
                    <a:lstStyle/>
                    <a:p>
                      <a:pPr algn="ctr" fontAlgn="b"/>
                      <a:r>
                        <a:rPr lang="en-ID" sz="1100" u="none" strike="noStrike">
                          <a:effectLst/>
                        </a:rPr>
                        <a:t>TERTINGGI</a:t>
                      </a:r>
                      <a:endParaRPr lang="en-ID" sz="1100" b="0" i="0" u="none" strike="noStrike">
                        <a:solidFill>
                          <a:srgbClr val="000000"/>
                        </a:solidFill>
                        <a:effectLst/>
                        <a:latin typeface="Calibri" panose="020F0502020204030204" pitchFamily="34" charset="0"/>
                      </a:endParaRPr>
                    </a:p>
                  </a:txBody>
                  <a:tcPr marL="7620" marR="7620" marT="7620" marB="0" anchor="b"/>
                </a:tc>
                <a:tc hMerge="1">
                  <a:txBody>
                    <a:bodyPr/>
                    <a:lstStyle/>
                    <a:p>
                      <a:endParaRPr lang="en-ID"/>
                    </a:p>
                  </a:txBody>
                  <a:tcPr/>
                </a:tc>
                <a:extLst>
                  <a:ext uri="{0D108BD9-81ED-4DB2-BD59-A6C34878D82A}">
                    <a16:rowId xmlns:a16="http://schemas.microsoft.com/office/drawing/2014/main" val="3088473365"/>
                  </a:ext>
                </a:extLst>
              </a:tr>
              <a:tr h="243840">
                <a:tc>
                  <a:txBody>
                    <a:bodyPr/>
                    <a:lstStyle/>
                    <a:p>
                      <a:pPr algn="ctr" fontAlgn="ctr"/>
                      <a:r>
                        <a:rPr lang="en-ID" sz="1000" u="none" strike="noStrike">
                          <a:effectLst/>
                        </a:rPr>
                        <a:t>category_name_1</a:t>
                      </a:r>
                      <a:endParaRPr lang="en-ID" sz="1000" b="1" i="0" u="none" strike="noStrike">
                        <a:solidFill>
                          <a:srgbClr val="000000"/>
                        </a:solidFill>
                        <a:effectLst/>
                        <a:latin typeface="Segoe UI" panose="020B0502040204020203" pitchFamily="34" charset="0"/>
                      </a:endParaRPr>
                    </a:p>
                  </a:txBody>
                  <a:tcPr marL="7620" marR="7620" marT="7620" marB="0" anchor="ctr"/>
                </a:tc>
                <a:tc>
                  <a:txBody>
                    <a:bodyPr/>
                    <a:lstStyle/>
                    <a:p>
                      <a:pPr algn="ctr" fontAlgn="ctr"/>
                      <a:r>
                        <a:rPr lang="en-ID" sz="1000" u="none" strike="noStrike">
                          <a:effectLst/>
                        </a:rPr>
                        <a:t>grand_total</a:t>
                      </a:r>
                      <a:endParaRPr lang="en-ID" sz="1000" b="1" i="0" u="none" strike="noStrike">
                        <a:solidFill>
                          <a:srgbClr val="000000"/>
                        </a:solidFill>
                        <a:effectLst/>
                        <a:latin typeface="Segoe UI" panose="020B0502040204020203" pitchFamily="34" charset="0"/>
                      </a:endParaRPr>
                    </a:p>
                  </a:txBody>
                  <a:tcPr marL="7620" marR="7620" marT="7620" marB="0" anchor="ctr"/>
                </a:tc>
                <a:extLst>
                  <a:ext uri="{0D108BD9-81ED-4DB2-BD59-A6C34878D82A}">
                    <a16:rowId xmlns:a16="http://schemas.microsoft.com/office/drawing/2014/main" val="22573157"/>
                  </a:ext>
                </a:extLst>
              </a:tr>
              <a:tr h="213360">
                <a:tc>
                  <a:txBody>
                    <a:bodyPr/>
                    <a:lstStyle/>
                    <a:p>
                      <a:pPr algn="r" fontAlgn="ctr"/>
                      <a:r>
                        <a:rPr lang="en-ID" sz="1000" u="none" strike="noStrike">
                          <a:effectLst/>
                        </a:rPr>
                        <a:t>Mobiles &amp; Tablets</a:t>
                      </a:r>
                      <a:endParaRPr lang="en-ID" sz="1000" b="0" i="0" u="none" strike="noStrike">
                        <a:solidFill>
                          <a:srgbClr val="000000"/>
                        </a:solidFill>
                        <a:effectLst/>
                        <a:latin typeface="Segoe UI" panose="020B0502040204020203" pitchFamily="34" charset="0"/>
                      </a:endParaRPr>
                    </a:p>
                  </a:txBody>
                  <a:tcPr marL="7620" marR="7620" marT="7620" marB="0" anchor="ctr"/>
                </a:tc>
                <a:tc>
                  <a:txBody>
                    <a:bodyPr/>
                    <a:lstStyle/>
                    <a:p>
                      <a:pPr algn="r" fontAlgn="ctr"/>
                      <a:r>
                        <a:rPr lang="en-ID" sz="1000" u="none" strike="noStrike">
                          <a:effectLst/>
                        </a:rPr>
                        <a:t>2.440.776.734.022</a:t>
                      </a:r>
                      <a:endParaRPr lang="en-ID" sz="1000" b="0" i="0" u="none" strike="noStrike">
                        <a:solidFill>
                          <a:srgbClr val="000000"/>
                        </a:solidFill>
                        <a:effectLst/>
                        <a:latin typeface="Segoe UI" panose="020B0502040204020203" pitchFamily="34" charset="0"/>
                      </a:endParaRPr>
                    </a:p>
                  </a:txBody>
                  <a:tcPr marL="7620" marR="7620" marT="7620" marB="0" anchor="ctr"/>
                </a:tc>
                <a:extLst>
                  <a:ext uri="{0D108BD9-81ED-4DB2-BD59-A6C34878D82A}">
                    <a16:rowId xmlns:a16="http://schemas.microsoft.com/office/drawing/2014/main" val="902660120"/>
                  </a:ext>
                </a:extLst>
              </a:tr>
              <a:tr h="175260">
                <a:tc>
                  <a:txBody>
                    <a:bodyPr/>
                    <a:lstStyle/>
                    <a:p>
                      <a:pPr algn="r" fontAlgn="ctr"/>
                      <a:r>
                        <a:rPr lang="en-ID" sz="1000" u="none" strike="noStrike">
                          <a:effectLst/>
                        </a:rPr>
                        <a:t>Appliances</a:t>
                      </a:r>
                      <a:endParaRPr lang="en-ID" sz="1000" b="0" i="0" u="none" strike="noStrike">
                        <a:solidFill>
                          <a:srgbClr val="000000"/>
                        </a:solidFill>
                        <a:effectLst/>
                        <a:latin typeface="Segoe UI" panose="020B0502040204020203" pitchFamily="34" charset="0"/>
                      </a:endParaRPr>
                    </a:p>
                  </a:txBody>
                  <a:tcPr marL="7620" marR="7620" marT="7620" marB="0" anchor="ctr"/>
                </a:tc>
                <a:tc>
                  <a:txBody>
                    <a:bodyPr/>
                    <a:lstStyle/>
                    <a:p>
                      <a:pPr algn="r" fontAlgn="ctr"/>
                      <a:r>
                        <a:rPr lang="en-ID" sz="1000" u="none" strike="noStrike">
                          <a:effectLst/>
                        </a:rPr>
                        <a:t>656.849.685.762</a:t>
                      </a:r>
                      <a:endParaRPr lang="en-ID" sz="1000" b="0" i="0" u="none" strike="noStrike">
                        <a:solidFill>
                          <a:srgbClr val="000000"/>
                        </a:solidFill>
                        <a:effectLst/>
                        <a:latin typeface="Segoe UI" panose="020B0502040204020203" pitchFamily="34" charset="0"/>
                      </a:endParaRPr>
                    </a:p>
                  </a:txBody>
                  <a:tcPr marL="7620" marR="7620" marT="7620" marB="0" anchor="ctr"/>
                </a:tc>
                <a:extLst>
                  <a:ext uri="{0D108BD9-81ED-4DB2-BD59-A6C34878D82A}">
                    <a16:rowId xmlns:a16="http://schemas.microsoft.com/office/drawing/2014/main" val="2839987971"/>
                  </a:ext>
                </a:extLst>
              </a:tr>
              <a:tr h="213360">
                <a:tc>
                  <a:txBody>
                    <a:bodyPr/>
                    <a:lstStyle/>
                    <a:p>
                      <a:pPr algn="r" fontAlgn="ctr"/>
                      <a:r>
                        <a:rPr lang="en-ID" sz="1000" u="none" strike="noStrike">
                          <a:effectLst/>
                        </a:rPr>
                        <a:t>Entertainment</a:t>
                      </a:r>
                      <a:endParaRPr lang="en-ID" sz="1000" b="0" i="0" u="none" strike="noStrike">
                        <a:solidFill>
                          <a:srgbClr val="000000"/>
                        </a:solidFill>
                        <a:effectLst/>
                        <a:latin typeface="Segoe UI" panose="020B0502040204020203" pitchFamily="34" charset="0"/>
                      </a:endParaRPr>
                    </a:p>
                  </a:txBody>
                  <a:tcPr marL="7620" marR="7620" marT="7620" marB="0" anchor="ctr"/>
                </a:tc>
                <a:tc>
                  <a:txBody>
                    <a:bodyPr/>
                    <a:lstStyle/>
                    <a:p>
                      <a:pPr algn="r" fontAlgn="ctr"/>
                      <a:r>
                        <a:rPr lang="en-ID" sz="1000" u="none" strike="noStrike">
                          <a:effectLst/>
                        </a:rPr>
                        <a:t>538.991.364.033</a:t>
                      </a:r>
                      <a:endParaRPr lang="en-ID" sz="1000" b="0" i="0" u="none" strike="noStrike">
                        <a:solidFill>
                          <a:srgbClr val="000000"/>
                        </a:solidFill>
                        <a:effectLst/>
                        <a:latin typeface="Segoe UI" panose="020B0502040204020203" pitchFamily="34" charset="0"/>
                      </a:endParaRPr>
                    </a:p>
                  </a:txBody>
                  <a:tcPr marL="7620" marR="7620" marT="7620" marB="0" anchor="ctr"/>
                </a:tc>
                <a:extLst>
                  <a:ext uri="{0D108BD9-81ED-4DB2-BD59-A6C34878D82A}">
                    <a16:rowId xmlns:a16="http://schemas.microsoft.com/office/drawing/2014/main" val="2565191309"/>
                  </a:ext>
                </a:extLst>
              </a:tr>
            </a:tbl>
          </a:graphicData>
        </a:graphic>
      </p:graphicFrame>
      <p:graphicFrame>
        <p:nvGraphicFramePr>
          <p:cNvPr id="11" name="Table 10">
            <a:extLst>
              <a:ext uri="{FF2B5EF4-FFF2-40B4-BE49-F238E27FC236}">
                <a16:creationId xmlns:a16="http://schemas.microsoft.com/office/drawing/2014/main" id="{9972DE95-B328-4FD7-AB86-4772FF56D9E2}"/>
              </a:ext>
            </a:extLst>
          </p:cNvPr>
          <p:cNvGraphicFramePr>
            <a:graphicFrameLocks noGrp="1"/>
          </p:cNvGraphicFramePr>
          <p:nvPr>
            <p:extLst>
              <p:ext uri="{D42A27DB-BD31-4B8C-83A1-F6EECF244321}">
                <p14:modId xmlns:p14="http://schemas.microsoft.com/office/powerpoint/2010/main" val="1976568078"/>
              </p:ext>
            </p:extLst>
          </p:nvPr>
        </p:nvGraphicFramePr>
        <p:xfrm>
          <a:off x="7897619" y="5577278"/>
          <a:ext cx="2578100" cy="952500"/>
        </p:xfrm>
        <a:graphic>
          <a:graphicData uri="http://schemas.openxmlformats.org/drawingml/2006/table">
            <a:tbl>
              <a:tblPr>
                <a:tableStyleId>{5C22544A-7EE6-4342-B048-85BDC9FD1C3A}</a:tableStyleId>
              </a:tblPr>
              <a:tblGrid>
                <a:gridCol w="1295400">
                  <a:extLst>
                    <a:ext uri="{9D8B030D-6E8A-4147-A177-3AD203B41FA5}">
                      <a16:colId xmlns:a16="http://schemas.microsoft.com/office/drawing/2014/main" val="1887985014"/>
                    </a:ext>
                  </a:extLst>
                </a:gridCol>
                <a:gridCol w="1282700">
                  <a:extLst>
                    <a:ext uri="{9D8B030D-6E8A-4147-A177-3AD203B41FA5}">
                      <a16:colId xmlns:a16="http://schemas.microsoft.com/office/drawing/2014/main" val="2879882863"/>
                    </a:ext>
                  </a:extLst>
                </a:gridCol>
              </a:tblGrid>
              <a:tr h="190500">
                <a:tc gridSpan="2">
                  <a:txBody>
                    <a:bodyPr/>
                    <a:lstStyle/>
                    <a:p>
                      <a:pPr algn="ctr" fontAlgn="ctr"/>
                      <a:r>
                        <a:rPr lang="en-ID" sz="1000" u="none" strike="noStrike">
                          <a:effectLst/>
                        </a:rPr>
                        <a:t>TERENDAH</a:t>
                      </a:r>
                      <a:endParaRPr lang="en-ID" sz="1000" b="0" i="0" u="none" strike="noStrike">
                        <a:solidFill>
                          <a:srgbClr val="000000"/>
                        </a:solidFill>
                        <a:effectLst/>
                        <a:latin typeface="Segoe UI" panose="020B0502040204020203" pitchFamily="34" charset="0"/>
                      </a:endParaRPr>
                    </a:p>
                  </a:txBody>
                  <a:tcPr marL="7620" marR="7620" marT="7620" marB="0" anchor="ctr"/>
                </a:tc>
                <a:tc hMerge="1">
                  <a:txBody>
                    <a:bodyPr/>
                    <a:lstStyle/>
                    <a:p>
                      <a:endParaRPr lang="en-ID"/>
                    </a:p>
                  </a:txBody>
                  <a:tcPr/>
                </a:tc>
                <a:extLst>
                  <a:ext uri="{0D108BD9-81ED-4DB2-BD59-A6C34878D82A}">
                    <a16:rowId xmlns:a16="http://schemas.microsoft.com/office/drawing/2014/main" val="1129982902"/>
                  </a:ext>
                </a:extLst>
              </a:tr>
              <a:tr h="190500">
                <a:tc>
                  <a:txBody>
                    <a:bodyPr/>
                    <a:lstStyle/>
                    <a:p>
                      <a:pPr algn="ctr" fontAlgn="ctr"/>
                      <a:r>
                        <a:rPr lang="en-ID" sz="1000" u="none" strike="noStrike">
                          <a:effectLst/>
                        </a:rPr>
                        <a:t>category_name_1</a:t>
                      </a:r>
                      <a:endParaRPr lang="en-ID" sz="1000" b="1" i="0" u="none" strike="noStrike">
                        <a:solidFill>
                          <a:srgbClr val="000000"/>
                        </a:solidFill>
                        <a:effectLst/>
                        <a:latin typeface="Segoe UI" panose="020B0502040204020203" pitchFamily="34" charset="0"/>
                      </a:endParaRPr>
                    </a:p>
                  </a:txBody>
                  <a:tcPr marL="7620" marR="7620" marT="7620" marB="0" anchor="ctr"/>
                </a:tc>
                <a:tc>
                  <a:txBody>
                    <a:bodyPr/>
                    <a:lstStyle/>
                    <a:p>
                      <a:pPr algn="ctr" fontAlgn="ctr"/>
                      <a:r>
                        <a:rPr lang="en-ID" sz="1000" u="none" strike="noStrike">
                          <a:effectLst/>
                        </a:rPr>
                        <a:t>grand_total</a:t>
                      </a:r>
                      <a:endParaRPr lang="en-ID" sz="1000" b="1" i="0" u="none" strike="noStrike">
                        <a:solidFill>
                          <a:srgbClr val="000000"/>
                        </a:solidFill>
                        <a:effectLst/>
                        <a:latin typeface="Segoe UI" panose="020B0502040204020203" pitchFamily="34" charset="0"/>
                      </a:endParaRPr>
                    </a:p>
                  </a:txBody>
                  <a:tcPr marL="7620" marR="7620" marT="7620" marB="0" anchor="ctr"/>
                </a:tc>
                <a:extLst>
                  <a:ext uri="{0D108BD9-81ED-4DB2-BD59-A6C34878D82A}">
                    <a16:rowId xmlns:a16="http://schemas.microsoft.com/office/drawing/2014/main" val="3664831025"/>
                  </a:ext>
                </a:extLst>
              </a:tr>
              <a:tr h="190500">
                <a:tc>
                  <a:txBody>
                    <a:bodyPr/>
                    <a:lstStyle/>
                    <a:p>
                      <a:pPr algn="r" fontAlgn="ctr"/>
                      <a:r>
                        <a:rPr lang="en-ID" sz="1000" u="none" strike="noStrike">
                          <a:effectLst/>
                        </a:rPr>
                        <a:t>\N</a:t>
                      </a:r>
                      <a:endParaRPr lang="en-ID" sz="1000" b="0" i="0" u="none" strike="noStrike">
                        <a:solidFill>
                          <a:srgbClr val="000000"/>
                        </a:solidFill>
                        <a:effectLst/>
                        <a:latin typeface="Segoe UI" panose="020B0502040204020203" pitchFamily="34" charset="0"/>
                      </a:endParaRPr>
                    </a:p>
                  </a:txBody>
                  <a:tcPr marL="7620" marR="7620" marT="7620" marB="0" anchor="ctr"/>
                </a:tc>
                <a:tc>
                  <a:txBody>
                    <a:bodyPr/>
                    <a:lstStyle/>
                    <a:p>
                      <a:pPr algn="r" fontAlgn="ctr"/>
                      <a:r>
                        <a:rPr lang="en-ID" sz="1000" u="none" strike="noStrike">
                          <a:effectLst/>
                        </a:rPr>
                        <a:t>35.820.561.735</a:t>
                      </a:r>
                      <a:endParaRPr lang="en-ID" sz="1000" b="0" i="0" u="none" strike="noStrike">
                        <a:solidFill>
                          <a:srgbClr val="000000"/>
                        </a:solidFill>
                        <a:effectLst/>
                        <a:latin typeface="Segoe UI" panose="020B0502040204020203" pitchFamily="34" charset="0"/>
                      </a:endParaRPr>
                    </a:p>
                  </a:txBody>
                  <a:tcPr marL="7620" marR="7620" marT="7620" marB="0" anchor="ctr"/>
                </a:tc>
                <a:extLst>
                  <a:ext uri="{0D108BD9-81ED-4DB2-BD59-A6C34878D82A}">
                    <a16:rowId xmlns:a16="http://schemas.microsoft.com/office/drawing/2014/main" val="7192000"/>
                  </a:ext>
                </a:extLst>
              </a:tr>
              <a:tr h="190500">
                <a:tc>
                  <a:txBody>
                    <a:bodyPr/>
                    <a:lstStyle/>
                    <a:p>
                      <a:pPr algn="r" fontAlgn="ctr"/>
                      <a:r>
                        <a:rPr lang="en-ID" sz="1000" u="none" strike="noStrike">
                          <a:effectLst/>
                        </a:rPr>
                        <a:t>School &amp; Education</a:t>
                      </a:r>
                      <a:endParaRPr lang="en-ID" sz="1000" b="0" i="0" u="none" strike="noStrike">
                        <a:solidFill>
                          <a:srgbClr val="000000"/>
                        </a:solidFill>
                        <a:effectLst/>
                        <a:latin typeface="Segoe UI" panose="020B0502040204020203" pitchFamily="34" charset="0"/>
                      </a:endParaRPr>
                    </a:p>
                  </a:txBody>
                  <a:tcPr marL="7620" marR="7620" marT="7620" marB="0" anchor="ctr"/>
                </a:tc>
                <a:tc>
                  <a:txBody>
                    <a:bodyPr/>
                    <a:lstStyle/>
                    <a:p>
                      <a:pPr algn="r" fontAlgn="ctr"/>
                      <a:r>
                        <a:rPr lang="en-ID" sz="1000" u="none" strike="noStrike">
                          <a:effectLst/>
                        </a:rPr>
                        <a:t>6.237.084.130</a:t>
                      </a:r>
                      <a:endParaRPr lang="en-ID" sz="1000" b="0" i="0" u="none" strike="noStrike">
                        <a:solidFill>
                          <a:srgbClr val="000000"/>
                        </a:solidFill>
                        <a:effectLst/>
                        <a:latin typeface="Segoe UI" panose="020B0502040204020203" pitchFamily="34" charset="0"/>
                      </a:endParaRPr>
                    </a:p>
                  </a:txBody>
                  <a:tcPr marL="7620" marR="7620" marT="7620" marB="0" anchor="ctr"/>
                </a:tc>
                <a:extLst>
                  <a:ext uri="{0D108BD9-81ED-4DB2-BD59-A6C34878D82A}">
                    <a16:rowId xmlns:a16="http://schemas.microsoft.com/office/drawing/2014/main" val="3136828061"/>
                  </a:ext>
                </a:extLst>
              </a:tr>
              <a:tr h="190500">
                <a:tc>
                  <a:txBody>
                    <a:bodyPr/>
                    <a:lstStyle/>
                    <a:p>
                      <a:pPr algn="r" fontAlgn="ctr"/>
                      <a:r>
                        <a:rPr lang="en-ID" sz="1000" u="none" strike="noStrike">
                          <a:effectLst/>
                        </a:rPr>
                        <a:t>Books</a:t>
                      </a:r>
                      <a:endParaRPr lang="en-ID" sz="1000" b="0" i="0" u="none" strike="noStrike">
                        <a:solidFill>
                          <a:srgbClr val="000000"/>
                        </a:solidFill>
                        <a:effectLst/>
                        <a:latin typeface="Segoe UI" panose="020B0502040204020203" pitchFamily="34" charset="0"/>
                      </a:endParaRPr>
                    </a:p>
                  </a:txBody>
                  <a:tcPr marL="7620" marR="7620" marT="7620" marB="0" anchor="ctr"/>
                </a:tc>
                <a:tc>
                  <a:txBody>
                    <a:bodyPr/>
                    <a:lstStyle/>
                    <a:p>
                      <a:pPr algn="r" fontAlgn="ctr"/>
                      <a:r>
                        <a:rPr lang="en-ID" sz="1000" u="none" strike="noStrike">
                          <a:effectLst/>
                        </a:rPr>
                        <a:t>2.676.194.695</a:t>
                      </a:r>
                      <a:endParaRPr lang="en-ID" sz="1000" b="0" i="0" u="none" strike="noStrike">
                        <a:solidFill>
                          <a:srgbClr val="000000"/>
                        </a:solidFill>
                        <a:effectLst/>
                        <a:latin typeface="Segoe UI" panose="020B0502040204020203" pitchFamily="34" charset="0"/>
                      </a:endParaRPr>
                    </a:p>
                  </a:txBody>
                  <a:tcPr marL="7620" marR="7620" marT="7620" marB="0" anchor="ctr"/>
                </a:tc>
                <a:extLst>
                  <a:ext uri="{0D108BD9-81ED-4DB2-BD59-A6C34878D82A}">
                    <a16:rowId xmlns:a16="http://schemas.microsoft.com/office/drawing/2014/main" val="2288486870"/>
                  </a:ext>
                </a:extLst>
              </a:tr>
            </a:tbl>
          </a:graphicData>
        </a:graphic>
      </p:graphicFrame>
    </p:spTree>
    <p:extLst>
      <p:ext uri="{BB962C8B-B14F-4D97-AF65-F5344CB8AC3E}">
        <p14:creationId xmlns:p14="http://schemas.microsoft.com/office/powerpoint/2010/main" val="29231090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32D4F-5E84-400E-9AF3-C771A1AD2CA1}"/>
              </a:ext>
            </a:extLst>
          </p:cNvPr>
          <p:cNvSpPr>
            <a:spLocks noGrp="1"/>
          </p:cNvSpPr>
          <p:nvPr>
            <p:ph type="title"/>
          </p:nvPr>
        </p:nvSpPr>
        <p:spPr>
          <a:xfrm>
            <a:off x="850168" y="58723"/>
            <a:ext cx="10122632" cy="729842"/>
          </a:xfrm>
        </p:spPr>
        <p:txBody>
          <a:bodyPr/>
          <a:lstStyle/>
          <a:p>
            <a:r>
              <a:rPr lang="en-ID" sz="2200" b="1">
                <a:solidFill>
                  <a:schemeClr val="tx1">
                    <a:lumMod val="50000"/>
                  </a:schemeClr>
                </a:solidFill>
                <a:effectLst/>
                <a:latin typeface="Consolas" panose="020B0609020204030204" pitchFamily="49" charset="0"/>
              </a:rPr>
              <a:t>Pendapatan E-commerce dilihat dari tahun dan bulan</a:t>
            </a:r>
            <a:endParaRPr lang="en-ID"/>
          </a:p>
        </p:txBody>
      </p:sp>
      <p:pic>
        <p:nvPicPr>
          <p:cNvPr id="7" name="Content Placeholder 6">
            <a:extLst>
              <a:ext uri="{FF2B5EF4-FFF2-40B4-BE49-F238E27FC236}">
                <a16:creationId xmlns:a16="http://schemas.microsoft.com/office/drawing/2014/main" id="{75039965-8E84-42FF-88E0-F524F8C86041}"/>
              </a:ext>
            </a:extLst>
          </p:cNvPr>
          <p:cNvPicPr>
            <a:picLocks noGrp="1" noChangeAspect="1"/>
          </p:cNvPicPr>
          <p:nvPr>
            <p:ph sz="half" idx="2"/>
          </p:nvPr>
        </p:nvPicPr>
        <p:blipFill>
          <a:blip r:embed="rId2"/>
          <a:stretch>
            <a:fillRect/>
          </a:stretch>
        </p:blipFill>
        <p:spPr>
          <a:xfrm>
            <a:off x="751798" y="3950878"/>
            <a:ext cx="2869439" cy="2751138"/>
          </a:xfrm>
        </p:spPr>
      </p:pic>
      <p:sp>
        <p:nvSpPr>
          <p:cNvPr id="4" name="Footer Placeholder 3">
            <a:extLst>
              <a:ext uri="{FF2B5EF4-FFF2-40B4-BE49-F238E27FC236}">
                <a16:creationId xmlns:a16="http://schemas.microsoft.com/office/drawing/2014/main" id="{9C4D9BF6-5731-439B-8E58-91EDFBA6CC77}"/>
              </a:ext>
            </a:extLst>
          </p:cNvPr>
          <p:cNvSpPr>
            <a:spLocks noGrp="1"/>
          </p:cNvSpPr>
          <p:nvPr>
            <p:ph type="ftr" sz="quarter" idx="10"/>
          </p:nvPr>
        </p:nvSpPr>
        <p:spPr/>
        <p:txBody>
          <a:bodyPr/>
          <a:lstStyle/>
          <a:p>
            <a:r>
              <a:rPr lang="en-US"/>
              <a:t>Pakistan’s Largest E-Commerce dataSet</a:t>
            </a:r>
          </a:p>
        </p:txBody>
      </p:sp>
      <p:sp>
        <p:nvSpPr>
          <p:cNvPr id="5" name="Slide Number Placeholder 4">
            <a:extLst>
              <a:ext uri="{FF2B5EF4-FFF2-40B4-BE49-F238E27FC236}">
                <a16:creationId xmlns:a16="http://schemas.microsoft.com/office/drawing/2014/main" id="{70226CB8-ABD3-4DDC-9378-70B90848F35C}"/>
              </a:ext>
            </a:extLst>
          </p:cNvPr>
          <p:cNvSpPr>
            <a:spLocks noGrp="1"/>
          </p:cNvSpPr>
          <p:nvPr>
            <p:ph type="sldNum" sz="quarter" idx="11"/>
          </p:nvPr>
        </p:nvSpPr>
        <p:spPr/>
        <p:txBody>
          <a:bodyPr/>
          <a:lstStyle/>
          <a:p>
            <a:fld id="{09A01C0A-2BB6-49E7-91A3-DCB9F9F59583}" type="slidenum">
              <a:rPr lang="en-US" smtClean="0"/>
              <a:pPr/>
              <a:t>9</a:t>
            </a:fld>
            <a:endParaRPr lang="en-US"/>
          </a:p>
        </p:txBody>
      </p:sp>
      <p:pic>
        <p:nvPicPr>
          <p:cNvPr id="11" name="Picture 10">
            <a:extLst>
              <a:ext uri="{FF2B5EF4-FFF2-40B4-BE49-F238E27FC236}">
                <a16:creationId xmlns:a16="http://schemas.microsoft.com/office/drawing/2014/main" id="{BEFAC295-6056-49F5-8ED3-7B3D255DC225}"/>
              </a:ext>
            </a:extLst>
          </p:cNvPr>
          <p:cNvPicPr>
            <a:picLocks noChangeAspect="1"/>
          </p:cNvPicPr>
          <p:nvPr/>
        </p:nvPicPr>
        <p:blipFill>
          <a:blip r:embed="rId3"/>
          <a:stretch>
            <a:fillRect/>
          </a:stretch>
        </p:blipFill>
        <p:spPr>
          <a:xfrm>
            <a:off x="343545" y="423644"/>
            <a:ext cx="3685947" cy="3592868"/>
          </a:xfrm>
          <a:prstGeom prst="rect">
            <a:avLst/>
          </a:prstGeom>
        </p:spPr>
      </p:pic>
      <p:sp>
        <p:nvSpPr>
          <p:cNvPr id="12" name="Content Placeholder 2">
            <a:extLst>
              <a:ext uri="{FF2B5EF4-FFF2-40B4-BE49-F238E27FC236}">
                <a16:creationId xmlns:a16="http://schemas.microsoft.com/office/drawing/2014/main" id="{EEDE2B6A-1744-44AC-AF49-67E93E89C7F4}"/>
              </a:ext>
            </a:extLst>
          </p:cNvPr>
          <p:cNvSpPr txBox="1">
            <a:spLocks/>
          </p:cNvSpPr>
          <p:nvPr/>
        </p:nvSpPr>
        <p:spPr>
          <a:xfrm>
            <a:off x="4864644" y="788565"/>
            <a:ext cx="6358855" cy="2088859"/>
          </a:xfrm>
          <a:prstGeom prst="rect">
            <a:avLst/>
          </a:prstGeom>
        </p:spPr>
        <p:txBody>
          <a:bodyPr vert="horz" lIns="0" tIns="0" rIns="0" bIns="0" rtlCol="0">
            <a:noAutofit/>
          </a:bodyPr>
          <a:lst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mn-lt"/>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mn-lt"/>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mn-lt"/>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D" sz="1400">
                <a:solidFill>
                  <a:srgbClr val="132BDC"/>
                </a:solidFill>
              </a:rPr>
              <a:t>Analisis: </a:t>
            </a:r>
            <a:r>
              <a:rPr lang="en-ID" sz="1200" b="0">
                <a:solidFill>
                  <a:schemeClr val="tx1">
                    <a:lumMod val="50000"/>
                  </a:schemeClr>
                </a:solidFill>
                <a:effectLst/>
              </a:rPr>
              <a:t>Berdasarkan hasil grafik dan tabel tahunan dan bulanan, dapat dikatakan secara grafik pendapatan(rata-rata) tahunan selalu meningkat untuk tahun 2016 sampai dengan 2018. Secara grafik pendapatan bulanan(total) selalu fluktuatif dan ada beberapa spike di bulan bulan tertentu seperti pada bulan November 2017, sedangkan untuk rata-rata bulanan bulan Mei, Juni, dan Juli merupakan tiga bulan dengan rata-rata tertinggi. Hal tersebut terjadi karena pada bulan tersebut merupakan bulan Ramadhan, dimana rata-rata penduduk Pakistan beragama Muslim sehingga peningkatan tersebut dianggap wajar.</a:t>
            </a:r>
          </a:p>
          <a:p>
            <a:endParaRPr lang="en-ID">
              <a:solidFill>
                <a:srgbClr val="BECFDA"/>
              </a:solidFill>
            </a:endParaRPr>
          </a:p>
        </p:txBody>
      </p:sp>
      <p:sp>
        <p:nvSpPr>
          <p:cNvPr id="13" name="Content Placeholder 2">
            <a:extLst>
              <a:ext uri="{FF2B5EF4-FFF2-40B4-BE49-F238E27FC236}">
                <a16:creationId xmlns:a16="http://schemas.microsoft.com/office/drawing/2014/main" id="{3FAE6CDB-C1E1-47CE-BCF9-14D4EEBA5ADB}"/>
              </a:ext>
            </a:extLst>
          </p:cNvPr>
          <p:cNvSpPr txBox="1">
            <a:spLocks/>
          </p:cNvSpPr>
          <p:nvPr/>
        </p:nvSpPr>
        <p:spPr>
          <a:xfrm>
            <a:off x="4864643" y="3145535"/>
            <a:ext cx="6358855" cy="2555870"/>
          </a:xfrm>
          <a:prstGeom prst="rect">
            <a:avLst/>
          </a:prstGeom>
        </p:spPr>
        <p:txBody>
          <a:bodyPr vert="horz" lIns="0" tIns="0" rIns="0" bIns="0" rtlCol="0">
            <a:noAutofit/>
          </a:bodyPr>
          <a:lst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mn-lt"/>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mn-lt"/>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mn-lt"/>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D" sz="1400" b="0">
                <a:solidFill>
                  <a:srgbClr val="132BDC"/>
                </a:solidFill>
                <a:effectLst/>
              </a:rPr>
              <a:t>Rekomendasi: </a:t>
            </a:r>
            <a:r>
              <a:rPr lang="en-ID" sz="1200" b="0">
                <a:solidFill>
                  <a:schemeClr val="tx1">
                    <a:lumMod val="50000"/>
                  </a:schemeClr>
                </a:solidFill>
                <a:effectLst/>
              </a:rPr>
              <a:t>Rekomendasi yang bisa dilakukan adalah memberikan promosi dan program marketing terkait produk yang berkaitan dengan Ramadhan ataupun produk-produk yang mampu membantu konsumen dalam menjalankan ibadah puasa seperti makanan, pakaian untuk beribadah ataupun untuk hari raya, alat-alat ibadah dll. Selain itu produk bisa dilakukan promosi untuk produk entertainment, karena kebanyakan masyarakat Pakistan akan mengurangi jam kerja dan lebih menghabiskan waktu bersama keluarga ataupun teman sehingga produk entertaiment akan cenderung cepat laku jika diberikan promo yang menarik.</a:t>
            </a:r>
          </a:p>
          <a:p>
            <a:endParaRPr lang="en-ID">
              <a:solidFill>
                <a:srgbClr val="BECFDA"/>
              </a:solidFill>
            </a:endParaRPr>
          </a:p>
        </p:txBody>
      </p:sp>
    </p:spTree>
    <p:extLst>
      <p:ext uri="{BB962C8B-B14F-4D97-AF65-F5344CB8AC3E}">
        <p14:creationId xmlns:p14="http://schemas.microsoft.com/office/powerpoint/2010/main" val="1430805991"/>
      </p:ext>
    </p:extLst>
  </p:cSld>
  <p:clrMapOvr>
    <a:masterClrMapping/>
  </p:clrMapOvr>
</p:sld>
</file>

<file path=ppt/theme/theme1.xml><?xml version="1.0" encoding="utf-8"?>
<a:theme xmlns:a="http://schemas.openxmlformats.org/drawingml/2006/main" name="Office Theme">
  <a:themeElements>
    <a:clrScheme name="Custom 8">
      <a:dk1>
        <a:srgbClr val="36393B"/>
      </a:dk1>
      <a:lt1>
        <a:srgbClr val="FFFFFF"/>
      </a:lt1>
      <a:dk2>
        <a:srgbClr val="4D62EF"/>
      </a:dk2>
      <a:lt2>
        <a:srgbClr val="E7E4E6"/>
      </a:lt2>
      <a:accent1>
        <a:srgbClr val="3AEFCC"/>
      </a:accent1>
      <a:accent2>
        <a:srgbClr val="62D382"/>
      </a:accent2>
      <a:accent3>
        <a:srgbClr val="FDED60"/>
      </a:accent3>
      <a:accent4>
        <a:srgbClr val="FD4C00"/>
      </a:accent4>
      <a:accent5>
        <a:srgbClr val="FE2701"/>
      </a:accent5>
      <a:accent6>
        <a:srgbClr val="CA54FB"/>
      </a:accent6>
      <a:hlink>
        <a:srgbClr val="4D62EF"/>
      </a:hlink>
      <a:folHlink>
        <a:srgbClr val="FC4C00"/>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6051434_Win32.potx" id="{7B2D7B8E-2D47-4BF1-BC40-B568BA0D280C}" vid="{D2030841-31B0-48F6-B8F7-9C53FB3093A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Light modernist presentation</Template>
  <TotalTime>208</TotalTime>
  <Words>1302</Words>
  <Application>Microsoft Office PowerPoint</Application>
  <PresentationFormat>Widescreen</PresentationFormat>
  <Paragraphs>110</Paragraphs>
  <Slides>13</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Arial Black</vt:lpstr>
      <vt:lpstr>Avenir Next LT Pro</vt:lpstr>
      <vt:lpstr>Calibri</vt:lpstr>
      <vt:lpstr>Consolas</vt:lpstr>
      <vt:lpstr>Segoe UI</vt:lpstr>
      <vt:lpstr>Office Theme</vt:lpstr>
      <vt:lpstr>Pakistan’s Largest  E-Commerce dataSet</vt:lpstr>
      <vt:lpstr>Content:</vt:lpstr>
      <vt:lpstr>Pendahuluan</vt:lpstr>
      <vt:lpstr>Tujuan</vt:lpstr>
      <vt:lpstr>Pernyataan masalah</vt:lpstr>
      <vt:lpstr>Hasil Data analisis</vt:lpstr>
      <vt:lpstr>Produk kategori yang paling banyak laku dari Maret 2016 - Agustus 2018</vt:lpstr>
      <vt:lpstr>Kategori Produk dengan Pendapatan Terbesar dan Terkecil</vt:lpstr>
      <vt:lpstr>Pendapatan E-commerce dilihat dari tahun dan bulan</vt:lpstr>
      <vt:lpstr>Jumlah status order dari Maret 2016 - Agustus 2018</vt:lpstr>
      <vt:lpstr>Jumlah status order dari Maret 2016 - Agustus 2018</vt:lpstr>
      <vt:lpstr>Penggunaan Sales Commision Code oleh Pelanggan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Pakistan’s Largest  E-Commerce dataSet</dc:title>
  <dc:creator>PANJI</dc:creator>
  <cp:lastModifiedBy>PANJI</cp:lastModifiedBy>
  <cp:revision>18</cp:revision>
  <dcterms:created xsi:type="dcterms:W3CDTF">2022-07-10T08:08:28Z</dcterms:created>
  <dcterms:modified xsi:type="dcterms:W3CDTF">2022-07-10T16:20:11Z</dcterms:modified>
</cp:coreProperties>
</file>